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7" r:id="rId1"/>
  </p:sldMasterIdLst>
  <p:notesMasterIdLst>
    <p:notesMasterId r:id="rId21"/>
  </p:notesMasterIdLst>
  <p:sldIdLst>
    <p:sldId id="344" r:id="rId2"/>
    <p:sldId id="345" r:id="rId3"/>
    <p:sldId id="346" r:id="rId4"/>
    <p:sldId id="349" r:id="rId5"/>
    <p:sldId id="348" r:id="rId6"/>
    <p:sldId id="353" r:id="rId7"/>
    <p:sldId id="352" r:id="rId8"/>
    <p:sldId id="354" r:id="rId9"/>
    <p:sldId id="355" r:id="rId10"/>
    <p:sldId id="356" r:id="rId11"/>
    <p:sldId id="360" r:id="rId12"/>
    <p:sldId id="359" r:id="rId13"/>
    <p:sldId id="357" r:id="rId14"/>
    <p:sldId id="362" r:id="rId15"/>
    <p:sldId id="361" r:id="rId16"/>
    <p:sldId id="364" r:id="rId17"/>
    <p:sldId id="347" r:id="rId18"/>
    <p:sldId id="315" r:id="rId19"/>
    <p:sldId id="351"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arsayılan Bölüm" id="{D426E2AC-7976-4919-A5AD-DCC154A7FB34}">
          <p14:sldIdLst>
            <p14:sldId id="344"/>
            <p14:sldId id="345"/>
            <p14:sldId id="346"/>
            <p14:sldId id="349"/>
            <p14:sldId id="348"/>
            <p14:sldId id="353"/>
            <p14:sldId id="352"/>
            <p14:sldId id="354"/>
            <p14:sldId id="355"/>
            <p14:sldId id="356"/>
            <p14:sldId id="360"/>
            <p14:sldId id="359"/>
            <p14:sldId id="357"/>
            <p14:sldId id="362"/>
            <p14:sldId id="361"/>
            <p14:sldId id="364"/>
            <p14:sldId id="347"/>
            <p14:sldId id="315"/>
            <p14:sldId id="35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kan Alp" initials="HA" lastIdx="1" clrIdx="0">
    <p:extLst>
      <p:ext uri="{19B8F6BF-5375-455C-9EA6-DF929625EA0E}">
        <p15:presenceInfo xmlns:p15="http://schemas.microsoft.com/office/powerpoint/2012/main" userId="13a1e637fa0ae39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DFC7"/>
    <a:srgbClr val="F8EBCB"/>
    <a:srgbClr val="D5AA42"/>
    <a:srgbClr val="333333"/>
    <a:srgbClr val="D9AD41"/>
    <a:srgbClr val="B08F3E"/>
    <a:srgbClr val="DBAF41"/>
    <a:srgbClr val="FFC10A"/>
    <a:srgbClr val="B06B0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til Yok, Kılavuz Yok">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ema Uygulanmış Stil 1 - Vurgu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ema Uygulanmış Stil 1 - Vurgu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8FB837D-C827-4EFA-A057-4D05807E0F7C}" styleName="Tema Uygulanmış Stil 1 - Vurgu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ema Uygulanmış Stil 2 - Vurgu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ema Uygulanmış Stil 2 - Vurgu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ema Uygulanmış Stil 2 - Vurgu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ema Uygulanmış Stil 2 - Vurgu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ema Uygulanmış Stil 2 - Vurgu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8D230F3-CF80-4859-8CE7-A43EE81993B5}" styleName="Açık Stil 1 - Vurgu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Açık Stil 1 - Vurgu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667" autoAdjust="0"/>
    <p:restoredTop sz="75279" autoAdjust="0"/>
  </p:normalViewPr>
  <p:slideViewPr>
    <p:cSldViewPr snapToGrid="0">
      <p:cViewPr varScale="1">
        <p:scale>
          <a:sx n="60" d="100"/>
          <a:sy n="60" d="100"/>
        </p:scale>
        <p:origin x="1018" y="3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68" d="100"/>
          <a:sy n="68" d="100"/>
        </p:scale>
        <p:origin x="3680" y="21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649ED7-756E-A541-8AED-9706D866907D}" type="datetimeFigureOut">
              <a:rPr lang="tr-TR" smtClean="0"/>
              <a:t>10.07.2023</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tr-TR"/>
              <a:t>Asıl metin stillerini düzenle
İkinci düzey
Üçüncü düzey
Dördüncü düzey
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559F31-48E5-6D46-A735-36791083BC3C}" type="slidenum">
              <a:rPr lang="tr-TR" smtClean="0"/>
              <a:t>‹#›</a:t>
            </a:fld>
            <a:endParaRPr lang="tr-TR"/>
          </a:p>
        </p:txBody>
      </p:sp>
    </p:spTree>
    <p:extLst>
      <p:ext uri="{BB962C8B-B14F-4D97-AF65-F5344CB8AC3E}">
        <p14:creationId xmlns:p14="http://schemas.microsoft.com/office/powerpoint/2010/main" val="3412166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F559F31-48E5-6D46-A735-36791083BC3C}" type="slidenum">
              <a:rPr lang="tr-TR" smtClean="0"/>
              <a:t>2</a:t>
            </a:fld>
            <a:endParaRPr lang="tr-TR"/>
          </a:p>
        </p:txBody>
      </p:sp>
    </p:spTree>
    <p:extLst>
      <p:ext uri="{BB962C8B-B14F-4D97-AF65-F5344CB8AC3E}">
        <p14:creationId xmlns:p14="http://schemas.microsoft.com/office/powerpoint/2010/main" val="13007212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SY" sz="1200" dirty="0">
              <a:solidFill>
                <a:schemeClr val="bg1"/>
              </a:solidFill>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4F559F31-48E5-6D46-A735-36791083BC3C}" type="slidenum">
              <a:rPr lang="tr-TR" smtClean="0"/>
              <a:t>13</a:t>
            </a:fld>
            <a:endParaRPr lang="tr-TR"/>
          </a:p>
        </p:txBody>
      </p:sp>
    </p:spTree>
    <p:extLst>
      <p:ext uri="{BB962C8B-B14F-4D97-AF65-F5344CB8AC3E}">
        <p14:creationId xmlns:p14="http://schemas.microsoft.com/office/powerpoint/2010/main" val="3076127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we see pictures that contain objects that have been identified, knowing that this picture was not used in training, and we see excellent results in perception</a:t>
            </a:r>
            <a:r>
              <a:rPr lang="ar-SY" dirty="0"/>
              <a:t>.</a:t>
            </a:r>
            <a:endParaRPr lang="en-GB" dirty="0"/>
          </a:p>
        </p:txBody>
      </p:sp>
      <p:sp>
        <p:nvSpPr>
          <p:cNvPr id="4" name="Slide Number Placeholder 3"/>
          <p:cNvSpPr>
            <a:spLocks noGrp="1"/>
          </p:cNvSpPr>
          <p:nvPr>
            <p:ph type="sldNum" sz="quarter" idx="5"/>
          </p:nvPr>
        </p:nvSpPr>
        <p:spPr/>
        <p:txBody>
          <a:bodyPr/>
          <a:lstStyle/>
          <a:p>
            <a:fld id="{4F559F31-48E5-6D46-A735-36791083BC3C}" type="slidenum">
              <a:rPr lang="tr-TR" smtClean="0"/>
              <a:t>14</a:t>
            </a:fld>
            <a:endParaRPr lang="tr-TR"/>
          </a:p>
        </p:txBody>
      </p:sp>
    </p:spTree>
    <p:extLst>
      <p:ext uri="{BB962C8B-B14F-4D97-AF65-F5344CB8AC3E}">
        <p14:creationId xmlns:p14="http://schemas.microsoft.com/office/powerpoint/2010/main" val="3459511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F559F31-48E5-6D46-A735-36791083BC3C}" type="slidenum">
              <a:rPr lang="tr-TR" smtClean="0"/>
              <a:t>15</a:t>
            </a:fld>
            <a:endParaRPr lang="tr-TR"/>
          </a:p>
        </p:txBody>
      </p:sp>
    </p:spTree>
    <p:extLst>
      <p:ext uri="{BB962C8B-B14F-4D97-AF65-F5344CB8AC3E}">
        <p14:creationId xmlns:p14="http://schemas.microsoft.com/office/powerpoint/2010/main" val="976817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F559F31-48E5-6D46-A735-36791083BC3C}" type="slidenum">
              <a:rPr lang="tr-TR" smtClean="0"/>
              <a:t>3</a:t>
            </a:fld>
            <a:endParaRPr lang="tr-TR"/>
          </a:p>
        </p:txBody>
      </p:sp>
    </p:spTree>
    <p:extLst>
      <p:ext uri="{BB962C8B-B14F-4D97-AF65-F5344CB8AC3E}">
        <p14:creationId xmlns:p14="http://schemas.microsoft.com/office/powerpoint/2010/main" val="3414309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project aims to improve transportation safety by providing real-time object detection and decision-making capabilities.</a:t>
            </a:r>
          </a:p>
          <a:p>
            <a:r>
              <a:rPr lang="en-GB" dirty="0"/>
              <a:t> --using a computer vision model yolov8 which benefiting from deep learning techniques. </a:t>
            </a:r>
          </a:p>
          <a:p>
            <a:r>
              <a:rPr lang="en-GB" dirty="0"/>
              <a:t>---help to process captured video to produce the desired results instantly.</a:t>
            </a:r>
          </a:p>
        </p:txBody>
      </p:sp>
      <p:sp>
        <p:nvSpPr>
          <p:cNvPr id="4" name="Slide Number Placeholder 3"/>
          <p:cNvSpPr>
            <a:spLocks noGrp="1"/>
          </p:cNvSpPr>
          <p:nvPr>
            <p:ph type="sldNum" sz="quarter" idx="5"/>
          </p:nvPr>
        </p:nvSpPr>
        <p:spPr/>
        <p:txBody>
          <a:bodyPr/>
          <a:lstStyle/>
          <a:p>
            <a:fld id="{4F559F31-48E5-6D46-A735-36791083BC3C}" type="slidenum">
              <a:rPr lang="tr-TR" smtClean="0"/>
              <a:t>4</a:t>
            </a:fld>
            <a:endParaRPr lang="tr-TR"/>
          </a:p>
        </p:txBody>
      </p:sp>
    </p:spTree>
    <p:extLst>
      <p:ext uri="{BB962C8B-B14F-4D97-AF65-F5344CB8AC3E}">
        <p14:creationId xmlns:p14="http://schemas.microsoft.com/office/powerpoint/2010/main" val="1498206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chemeClr val="bg1"/>
              </a:solidFill>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4F559F31-48E5-6D46-A735-36791083BC3C}" type="slidenum">
              <a:rPr lang="tr-TR" smtClean="0"/>
              <a:t>6</a:t>
            </a:fld>
            <a:endParaRPr lang="tr-TR"/>
          </a:p>
        </p:txBody>
      </p:sp>
    </p:spTree>
    <p:extLst>
      <p:ext uri="{BB962C8B-B14F-4D97-AF65-F5344CB8AC3E}">
        <p14:creationId xmlns:p14="http://schemas.microsoft.com/office/powerpoint/2010/main" val="976112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F559F31-48E5-6D46-A735-36791083BC3C}" type="slidenum">
              <a:rPr lang="tr-TR" smtClean="0"/>
              <a:t>7</a:t>
            </a:fld>
            <a:endParaRPr lang="tr-TR"/>
          </a:p>
        </p:txBody>
      </p:sp>
    </p:spTree>
    <p:extLst>
      <p:ext uri="{BB962C8B-B14F-4D97-AF65-F5344CB8AC3E}">
        <p14:creationId xmlns:p14="http://schemas.microsoft.com/office/powerpoint/2010/main" val="2279167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dirty="0">
              <a:solidFill>
                <a:schemeClr val="bg1"/>
              </a:solidFill>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4F559F31-48E5-6D46-A735-36791083BC3C}" type="slidenum">
              <a:rPr lang="tr-TR" smtClean="0"/>
              <a:t>8</a:t>
            </a:fld>
            <a:endParaRPr lang="tr-TR"/>
          </a:p>
        </p:txBody>
      </p:sp>
    </p:spTree>
    <p:extLst>
      <p:ext uri="{BB962C8B-B14F-4D97-AF65-F5344CB8AC3E}">
        <p14:creationId xmlns:p14="http://schemas.microsoft.com/office/powerpoint/2010/main" val="593457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559F31-48E5-6D46-A735-36791083BC3C}" type="slidenum">
              <a:rPr lang="tr-TR" smtClean="0"/>
              <a:t>9</a:t>
            </a:fld>
            <a:endParaRPr lang="tr-TR"/>
          </a:p>
        </p:txBody>
      </p:sp>
    </p:spTree>
    <p:extLst>
      <p:ext uri="{BB962C8B-B14F-4D97-AF65-F5344CB8AC3E}">
        <p14:creationId xmlns:p14="http://schemas.microsoft.com/office/powerpoint/2010/main" val="2003108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F559F31-48E5-6D46-A735-36791083BC3C}" type="slidenum">
              <a:rPr lang="tr-TR" smtClean="0"/>
              <a:t>10</a:t>
            </a:fld>
            <a:endParaRPr lang="tr-TR"/>
          </a:p>
        </p:txBody>
      </p:sp>
    </p:spTree>
    <p:extLst>
      <p:ext uri="{BB962C8B-B14F-4D97-AF65-F5344CB8AC3E}">
        <p14:creationId xmlns:p14="http://schemas.microsoft.com/office/powerpoint/2010/main" val="4145261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SY" dirty="0"/>
          </a:p>
        </p:txBody>
      </p:sp>
      <p:sp>
        <p:nvSpPr>
          <p:cNvPr id="4" name="Slide Number Placeholder 3"/>
          <p:cNvSpPr>
            <a:spLocks noGrp="1"/>
          </p:cNvSpPr>
          <p:nvPr>
            <p:ph type="sldNum" sz="quarter" idx="5"/>
          </p:nvPr>
        </p:nvSpPr>
        <p:spPr/>
        <p:txBody>
          <a:bodyPr/>
          <a:lstStyle/>
          <a:p>
            <a:fld id="{4F559F31-48E5-6D46-A735-36791083BC3C}" type="slidenum">
              <a:rPr lang="tr-TR" smtClean="0"/>
              <a:t>12</a:t>
            </a:fld>
            <a:endParaRPr lang="tr-TR"/>
          </a:p>
        </p:txBody>
      </p:sp>
    </p:spTree>
    <p:extLst>
      <p:ext uri="{BB962C8B-B14F-4D97-AF65-F5344CB8AC3E}">
        <p14:creationId xmlns:p14="http://schemas.microsoft.com/office/powerpoint/2010/main" val="18836469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UC_Slayt1">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tr-TR" dirty="0"/>
          </a:p>
        </p:txBody>
      </p:sp>
      <p:sp>
        <p:nvSpPr>
          <p:cNvPr id="3" name="Subtitle 2"/>
          <p:cNvSpPr>
            <a:spLocks noGrp="1"/>
          </p:cNvSpPr>
          <p:nvPr>
            <p:ph type="subTitle" idx="1"/>
          </p:nvPr>
        </p:nvSpPr>
        <p:spPr>
          <a:xfrm>
            <a:off x="680322" y="4654865"/>
            <a:ext cx="8144134" cy="856861"/>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dirty="0"/>
              <a:t>Asıl alt başlık stilini düzenlemek için tıklayın</a:t>
            </a:r>
            <a:endParaRPr lang="en-US" dirty="0"/>
          </a:p>
        </p:txBody>
      </p:sp>
      <p:sp>
        <p:nvSpPr>
          <p:cNvPr id="4" name="Date Placeholder 3"/>
          <p:cNvSpPr>
            <a:spLocks noGrp="1"/>
          </p:cNvSpPr>
          <p:nvPr>
            <p:ph type="dt" sz="half" idx="10"/>
          </p:nvPr>
        </p:nvSpPr>
        <p:spPr/>
        <p:txBody>
          <a:bodyPr/>
          <a:lstStyle/>
          <a:p>
            <a:fld id="{0C82E25F-0D3B-C945-8994-77347130E137}" type="datetime1">
              <a:rPr lang="tr-TR" smtClean="0"/>
              <a:t>10.07.2023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smtClean="0"/>
              <a:pPr/>
              <a:t>‹#›</a:t>
            </a:fld>
            <a:endParaRPr lang="en-US" dirty="0"/>
          </a:p>
        </p:txBody>
      </p:sp>
      <p:sp>
        <p:nvSpPr>
          <p:cNvPr id="24" name="Title 23"/>
          <p:cNvSpPr>
            <a:spLocks noGrp="1"/>
          </p:cNvSpPr>
          <p:nvPr>
            <p:ph type="title"/>
          </p:nvPr>
        </p:nvSpPr>
        <p:spPr>
          <a:xfrm>
            <a:off x="450141" y="2890050"/>
            <a:ext cx="8264692" cy="1080938"/>
          </a:xfrm>
        </p:spPr>
        <p:txBody>
          <a:bodyPr>
            <a:normAutofit/>
          </a:bodyPr>
          <a:lstStyle>
            <a:lvl1pPr algn="r">
              <a:defRPr sz="4400">
                <a:latin typeface="Trebuchet MS (Headings)"/>
                <a:cs typeface="Trebuchet MS (Headings)"/>
              </a:defRPr>
            </a:lvl1pPr>
          </a:lstStyle>
          <a:p>
            <a:r>
              <a:rPr lang="tr-TR" dirty="0" err="1"/>
              <a:t>Click</a:t>
            </a:r>
            <a:r>
              <a:rPr lang="tr-TR" dirty="0"/>
              <a:t> </a:t>
            </a:r>
            <a:r>
              <a:rPr lang="tr-TR" dirty="0" err="1"/>
              <a:t>to</a:t>
            </a:r>
            <a:r>
              <a:rPr lang="tr-TR" dirty="0"/>
              <a:t> </a:t>
            </a:r>
            <a:r>
              <a:rPr lang="tr-TR" dirty="0" err="1"/>
              <a:t>edit</a:t>
            </a:r>
            <a:r>
              <a:rPr lang="tr-TR" dirty="0"/>
              <a:t> Master </a:t>
            </a:r>
            <a:r>
              <a:rPr lang="tr-TR" dirty="0" err="1"/>
              <a:t>title</a:t>
            </a:r>
            <a:r>
              <a:rPr lang="tr-TR" dirty="0"/>
              <a:t> </a:t>
            </a:r>
            <a:r>
              <a:rPr lang="tr-TR" dirty="0" err="1"/>
              <a:t>style</a:t>
            </a:r>
            <a:endParaRPr lang="en-US" dirty="0"/>
          </a:p>
        </p:txBody>
      </p:sp>
    </p:spTree>
    <p:extLst>
      <p:ext uri="{BB962C8B-B14F-4D97-AF65-F5344CB8AC3E}">
        <p14:creationId xmlns:p14="http://schemas.microsoft.com/office/powerpoint/2010/main" val="19551880"/>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Yazılı Panoramik Resim">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680322" y="1683327"/>
            <a:ext cx="9613859" cy="251584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Title 1">
            <a:extLst>
              <a:ext uri="{FF2B5EF4-FFF2-40B4-BE49-F238E27FC236}">
                <a16:creationId xmlns:a16="http://schemas.microsoft.com/office/drawing/2014/main" id="{5E5CD7F1-D5B9-2241-B1B8-F1AD0AB52E26}"/>
              </a:ext>
            </a:extLst>
          </p:cNvPr>
          <p:cNvSpPr txBox="1">
            <a:spLocks/>
          </p:cNvSpPr>
          <p:nvPr userDrawn="1"/>
        </p:nvSpPr>
        <p:spPr>
          <a:xfrm>
            <a:off x="4115651" y="334124"/>
            <a:ext cx="6158600" cy="10809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tr-TR" dirty="0">
                <a:latin typeface="Trebuchet MS (Headings)"/>
                <a:cs typeface="Trebuchet MS (Headings)"/>
              </a:rPr>
              <a:t>Asıl başlık stili için tıklayın</a:t>
            </a:r>
            <a:endParaRPr lang="en-US" dirty="0">
              <a:latin typeface="Trebuchet MS (Headings)"/>
              <a:cs typeface="Trebuchet MS (Headings)"/>
            </a:endParaRPr>
          </a:p>
        </p:txBody>
      </p:sp>
    </p:spTree>
    <p:extLst>
      <p:ext uri="{BB962C8B-B14F-4D97-AF65-F5344CB8AC3E}">
        <p14:creationId xmlns:p14="http://schemas.microsoft.com/office/powerpoint/2010/main" val="268375078"/>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Özel Düzen">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0F4C6971-43F5-C146-BE60-4E1AC913AC27}"/>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E365F878-5684-964D-A273-707D585035D5}"/>
              </a:ext>
            </a:extLst>
          </p:cNvPr>
          <p:cNvSpPr>
            <a:spLocks noGrp="1"/>
          </p:cNvSpPr>
          <p:nvPr>
            <p:ph type="dt" sz="half" idx="10"/>
          </p:nvPr>
        </p:nvSpPr>
        <p:spPr/>
        <p:txBody>
          <a:bodyPr/>
          <a:lstStyle/>
          <a:p>
            <a:fld id="{DF3E0E01-CE59-954E-8988-C366FEBDC5CF}" type="datetime1">
              <a:rPr lang="tr-TR" smtClean="0"/>
              <a:t>10.07.2023</a:t>
            </a:fld>
            <a:endParaRPr lang="en-US" dirty="0"/>
          </a:p>
        </p:txBody>
      </p:sp>
      <p:sp>
        <p:nvSpPr>
          <p:cNvPr id="4" name="Alt Bilgi Yer Tutucusu 3">
            <a:extLst>
              <a:ext uri="{FF2B5EF4-FFF2-40B4-BE49-F238E27FC236}">
                <a16:creationId xmlns:a16="http://schemas.microsoft.com/office/drawing/2014/main" id="{BD80C74A-7B4A-B448-9158-1404338E2034}"/>
              </a:ext>
            </a:extLst>
          </p:cNvPr>
          <p:cNvSpPr>
            <a:spLocks noGrp="1"/>
          </p:cNvSpPr>
          <p:nvPr>
            <p:ph type="ftr" sz="quarter" idx="11"/>
          </p:nvPr>
        </p:nvSpPr>
        <p:spPr/>
        <p:txBody>
          <a:bodyPr/>
          <a:lstStyle/>
          <a:p>
            <a:endParaRPr lang="en-US" dirty="0"/>
          </a:p>
        </p:txBody>
      </p:sp>
      <p:sp>
        <p:nvSpPr>
          <p:cNvPr id="5" name="Slayt Numarası Yer Tutucusu 4">
            <a:extLst>
              <a:ext uri="{FF2B5EF4-FFF2-40B4-BE49-F238E27FC236}">
                <a16:creationId xmlns:a16="http://schemas.microsoft.com/office/drawing/2014/main" id="{B4D00AB5-1082-C743-B926-99049E03C56C}"/>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43484369"/>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_Başlık Slaydı">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6020675"/>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15651" y="334124"/>
            <a:ext cx="6158600" cy="1080938"/>
          </a:xfrm>
        </p:spPr>
        <p:txBody>
          <a:bodyPr/>
          <a:lstStyle/>
          <a:p>
            <a:r>
              <a:rPr lang="tr-TR" dirty="0"/>
              <a:t>Asıl başlık stili için tıklayın</a:t>
            </a:r>
            <a:endParaRPr lang="en-US" dirty="0"/>
          </a:p>
        </p:txBody>
      </p:sp>
      <p:sp>
        <p:nvSpPr>
          <p:cNvPr id="3" name="Content Placeholder 2"/>
          <p:cNvSpPr>
            <a:spLocks noGrp="1"/>
          </p:cNvSpPr>
          <p:nvPr>
            <p:ph idx="1"/>
          </p:nvPr>
        </p:nvSpPr>
        <p:spPr>
          <a:xfrm>
            <a:off x="680321" y="2115504"/>
            <a:ext cx="10812024" cy="3820685"/>
          </a:xfrm>
        </p:spPr>
        <p:txBody>
          <a:bodyPr/>
          <a:lstStyle>
            <a:lvl1pPr>
              <a:defRPr>
                <a:latin typeface="Trebuchet MS (Body)"/>
                <a:cs typeface="Trebuchet MS (Body)"/>
              </a:defRPr>
            </a:lvl1pPr>
            <a:lvl2pPr>
              <a:defRPr>
                <a:latin typeface="Trebuchet MS (Body)"/>
                <a:cs typeface="Trebuchet MS (Body)"/>
              </a:defRPr>
            </a:lvl2pPr>
            <a:lvl3pPr>
              <a:defRPr>
                <a:latin typeface="Trebuchet MS (Body)"/>
                <a:cs typeface="Trebuchet MS (Body)"/>
              </a:defRPr>
            </a:lvl3pPr>
            <a:lvl4pPr>
              <a:defRPr>
                <a:latin typeface="Trebuchet MS (Body)"/>
                <a:cs typeface="Trebuchet MS (Body)"/>
              </a:defRPr>
            </a:lvl4pPr>
            <a:lvl5pPr>
              <a:defRPr>
                <a:latin typeface="Trebuchet MS (Body)"/>
                <a:cs typeface="Trebuchet MS (Body)"/>
              </a:defRPr>
            </a:lvl5pPr>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4" name="Date Placeholder 3"/>
          <p:cNvSpPr>
            <a:spLocks noGrp="1"/>
          </p:cNvSpPr>
          <p:nvPr>
            <p:ph type="dt" sz="half" idx="10"/>
          </p:nvPr>
        </p:nvSpPr>
        <p:spPr/>
        <p:txBody>
          <a:bodyPr/>
          <a:lstStyle/>
          <a:p>
            <a:fld id="{6B6CF8B6-FB4B-E04E-8043-C53CD81F468B}" type="datetime1">
              <a:rPr lang="tr-TR" smtClean="0"/>
              <a:t>10.07.2023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pic>
        <p:nvPicPr>
          <p:cNvPr id="11" name="Picture 7" descr="HD-ShadowLong.png">
            <a:extLst>
              <a:ext uri="{FF2B5EF4-FFF2-40B4-BE49-F238E27FC236}">
                <a16:creationId xmlns:a16="http://schemas.microsoft.com/office/drawing/2014/main" id="{B5C09541-D205-0844-A4D2-30A31E5148D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1575382"/>
            <a:ext cx="3948544" cy="121494"/>
          </a:xfrm>
          <a:prstGeom prst="rect">
            <a:avLst/>
          </a:prstGeom>
        </p:spPr>
      </p:pic>
    </p:spTree>
    <p:extLst>
      <p:ext uri="{BB962C8B-B14F-4D97-AF65-F5344CB8AC3E}">
        <p14:creationId xmlns:p14="http://schemas.microsoft.com/office/powerpoint/2010/main" val="737737403"/>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atin typeface="Trebuchet MS (Headings)"/>
                <a:cs typeface="Trebuchet MS (Headings)"/>
              </a:defRPr>
            </a:lvl1pPr>
          </a:lstStyle>
          <a:p>
            <a:r>
              <a:rPr lang="tr-TR" dirty="0"/>
              <a:t>Asıl başlık stili için tıklayın</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a:t>
            </a:r>
          </a:p>
        </p:txBody>
      </p:sp>
      <p:sp>
        <p:nvSpPr>
          <p:cNvPr id="4" name="Date Placeholder 3"/>
          <p:cNvSpPr>
            <a:spLocks noGrp="1"/>
          </p:cNvSpPr>
          <p:nvPr>
            <p:ph type="dt" sz="half" idx="10"/>
          </p:nvPr>
        </p:nvSpPr>
        <p:spPr/>
        <p:txBody>
          <a:bodyPr/>
          <a:lstStyle/>
          <a:p>
            <a:fld id="{BE747BBE-C881-764B-95DC-657B55A5B4A2}" type="datetime1">
              <a:rPr lang="tr-TR" smtClean="0"/>
              <a:t>10.07.2023</a:t>
            </a:fld>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916368167"/>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575382"/>
            <a:ext cx="3948544" cy="121494"/>
          </a:xfrm>
          <a:prstGeom prst="rect">
            <a:avLst/>
          </a:prstGeom>
        </p:spPr>
      </p:pic>
      <p:sp>
        <p:nvSpPr>
          <p:cNvPr id="2" name="Title 1"/>
          <p:cNvSpPr>
            <a:spLocks noGrp="1"/>
          </p:cNvSpPr>
          <p:nvPr>
            <p:ph type="title"/>
          </p:nvPr>
        </p:nvSpPr>
        <p:spPr/>
        <p:txBody>
          <a:bodyPr/>
          <a:lstStyle>
            <a:lvl1pPr>
              <a:defRPr>
                <a:latin typeface="Trebuchet MS (Headings)"/>
                <a:cs typeface="Trebuchet MS (Headings)"/>
              </a:defRPr>
            </a:lvl1pPr>
          </a:lstStyle>
          <a:p>
            <a:r>
              <a:rPr lang="tr-TR" dirty="0"/>
              <a:t>Asıl başlık stili için tıklayın</a:t>
            </a:r>
            <a:endParaRPr lang="en-US" dirty="0"/>
          </a:p>
        </p:txBody>
      </p:sp>
      <p:sp>
        <p:nvSpPr>
          <p:cNvPr id="3" name="Content Placeholder 2"/>
          <p:cNvSpPr>
            <a:spLocks noGrp="1"/>
          </p:cNvSpPr>
          <p:nvPr>
            <p:ph sz="half" idx="1"/>
          </p:nvPr>
        </p:nvSpPr>
        <p:spPr>
          <a:xfrm>
            <a:off x="680320" y="2336873"/>
            <a:ext cx="4698358" cy="3599316"/>
          </a:xfrm>
        </p:spPr>
        <p:txBody>
          <a:bodyPr/>
          <a:lstStyle>
            <a:lvl1pPr>
              <a:defRPr>
                <a:latin typeface="Trebuchet MS (Body)"/>
                <a:cs typeface="Trebuchet MS (Body)"/>
              </a:defRPr>
            </a:lvl1pPr>
            <a:lvl2pPr>
              <a:defRPr>
                <a:latin typeface="Trebuchet MS (Body)"/>
                <a:cs typeface="Trebuchet MS (Body)"/>
              </a:defRPr>
            </a:lvl2pPr>
            <a:lvl3pPr>
              <a:defRPr>
                <a:latin typeface="Trebuchet MS (Body)"/>
                <a:cs typeface="Trebuchet MS (Body)"/>
              </a:defRPr>
            </a:lvl3pPr>
            <a:lvl4pPr>
              <a:defRPr>
                <a:latin typeface="Trebuchet MS (Body)"/>
                <a:cs typeface="Trebuchet MS (Body)"/>
              </a:defRPr>
            </a:lvl4pPr>
            <a:lvl5pPr>
              <a:defRPr>
                <a:latin typeface="Trebuchet MS (Body)"/>
                <a:cs typeface="Trebuchet MS (Body)"/>
              </a:defRPr>
            </a:lvl5pPr>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4" name="Content Placeholder 3"/>
          <p:cNvSpPr>
            <a:spLocks noGrp="1"/>
          </p:cNvSpPr>
          <p:nvPr>
            <p:ph sz="half" idx="2"/>
          </p:nvPr>
        </p:nvSpPr>
        <p:spPr>
          <a:xfrm>
            <a:off x="5594123" y="2336873"/>
            <a:ext cx="4700058" cy="3599316"/>
          </a:xfrm>
        </p:spPr>
        <p:txBody>
          <a:bodyPr/>
          <a:lstStyle>
            <a:lvl1pPr>
              <a:defRPr>
                <a:latin typeface="Trebuchet MS (Body)"/>
                <a:cs typeface="Trebuchet MS (Body)"/>
              </a:defRPr>
            </a:lvl1pPr>
            <a:lvl2pPr>
              <a:defRPr>
                <a:latin typeface="Trebuchet MS (Body)"/>
                <a:cs typeface="Trebuchet MS (Body)"/>
              </a:defRPr>
            </a:lvl2pPr>
            <a:lvl3pPr>
              <a:defRPr>
                <a:latin typeface="Trebuchet MS (Body)"/>
                <a:cs typeface="Trebuchet MS (Body)"/>
              </a:defRPr>
            </a:lvl3pPr>
            <a:lvl4pPr>
              <a:defRPr>
                <a:latin typeface="Trebuchet MS (Body)"/>
                <a:cs typeface="Trebuchet MS (Body)"/>
              </a:defRPr>
            </a:lvl4pPr>
            <a:lvl5pPr>
              <a:defRPr>
                <a:latin typeface="Trebuchet MS (Body)"/>
                <a:cs typeface="Trebuchet MS (Body)"/>
              </a:defRPr>
            </a:lvl5pPr>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5" name="Date Placeholder 4"/>
          <p:cNvSpPr>
            <a:spLocks noGrp="1"/>
          </p:cNvSpPr>
          <p:nvPr>
            <p:ph type="dt" sz="half" idx="10"/>
          </p:nvPr>
        </p:nvSpPr>
        <p:spPr/>
        <p:txBody>
          <a:bodyPr/>
          <a:lstStyle/>
          <a:p>
            <a:fld id="{6FBDFC9C-56E2-6644-A5E2-5AC282951173}" type="datetime1">
              <a:rPr lang="tr-TR" smtClean="0"/>
              <a:t>10.07.2023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11132059"/>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arşılaştırma">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4" name="Content Placeholder 3"/>
          <p:cNvSpPr>
            <a:spLocks noGrp="1"/>
          </p:cNvSpPr>
          <p:nvPr>
            <p:ph sz="half" idx="2"/>
          </p:nvPr>
        </p:nvSpPr>
        <p:spPr>
          <a:xfrm>
            <a:off x="680322" y="3030008"/>
            <a:ext cx="4698355" cy="2906179"/>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6" name="Content Placeholder 5"/>
          <p:cNvSpPr>
            <a:spLocks noGrp="1"/>
          </p:cNvSpPr>
          <p:nvPr>
            <p:ph sz="quarter" idx="4"/>
          </p:nvPr>
        </p:nvSpPr>
        <p:spPr>
          <a:xfrm>
            <a:off x="5594123" y="3030008"/>
            <a:ext cx="4700059" cy="2906179"/>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E9B1E310-2B42-9D44-9AF9-D01F30DA63E1}" type="datetime1">
              <a:rPr lang="tr-TR" smtClean="0"/>
              <a:t>10.07.2023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
        <p:nvSpPr>
          <p:cNvPr id="10" name="Title 1"/>
          <p:cNvSpPr>
            <a:spLocks noGrp="1"/>
          </p:cNvSpPr>
          <p:nvPr>
            <p:ph type="title"/>
          </p:nvPr>
        </p:nvSpPr>
        <p:spPr>
          <a:xfrm>
            <a:off x="4115651" y="334124"/>
            <a:ext cx="6158600" cy="1080938"/>
          </a:xfrm>
        </p:spPr>
        <p:txBody>
          <a:bodyPr/>
          <a:lstStyle/>
          <a:p>
            <a:r>
              <a:rPr lang="tr-TR" dirty="0"/>
              <a:t>Asıl başlık stili için tıklayın</a:t>
            </a:r>
            <a:endParaRPr lang="en-US" dirty="0"/>
          </a:p>
        </p:txBody>
      </p:sp>
    </p:spTree>
    <p:extLst>
      <p:ext uri="{BB962C8B-B14F-4D97-AF65-F5344CB8AC3E}">
        <p14:creationId xmlns:p14="http://schemas.microsoft.com/office/powerpoint/2010/main" val="191743799"/>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rebuchet MS (Headings)"/>
                <a:cs typeface="Trebuchet MS (Headings)"/>
              </a:defRPr>
            </a:lvl1pPr>
          </a:lstStyle>
          <a:p>
            <a:r>
              <a:rPr lang="tr-TR" dirty="0"/>
              <a:t>Asıl başlık stili için tıklayın</a:t>
            </a:r>
            <a:endParaRPr lang="en-US" dirty="0"/>
          </a:p>
        </p:txBody>
      </p:sp>
      <p:sp>
        <p:nvSpPr>
          <p:cNvPr id="3" name="Date Placeholder 2"/>
          <p:cNvSpPr>
            <a:spLocks noGrp="1"/>
          </p:cNvSpPr>
          <p:nvPr>
            <p:ph type="dt" sz="half" idx="10"/>
          </p:nvPr>
        </p:nvSpPr>
        <p:spPr/>
        <p:txBody>
          <a:bodyPr/>
          <a:lstStyle/>
          <a:p>
            <a:fld id="{23940015-34AB-4C42-A331-C97774F31E26}" type="datetime1">
              <a:rPr lang="tr-TR" smtClean="0"/>
              <a:t>10.07.2023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57377385"/>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B3DAA5-B5C0-9A45-A0C1-F4C145D8E49C}" type="datetime1">
              <a:rPr lang="tr-TR" smtClean="0"/>
              <a:t>10.07.2023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pPr/>
              <a:t>‹#›</a:t>
            </a:fld>
            <a:endParaRPr lang="en-US" dirty="0"/>
          </a:p>
        </p:txBody>
      </p:sp>
      <p:sp>
        <p:nvSpPr>
          <p:cNvPr id="7" name="Title 1">
            <a:extLst>
              <a:ext uri="{FF2B5EF4-FFF2-40B4-BE49-F238E27FC236}">
                <a16:creationId xmlns:a16="http://schemas.microsoft.com/office/drawing/2014/main" id="{FE22C80A-036F-D34C-909B-8271C343D5C4}"/>
              </a:ext>
            </a:extLst>
          </p:cNvPr>
          <p:cNvSpPr>
            <a:spLocks noGrp="1"/>
          </p:cNvSpPr>
          <p:nvPr>
            <p:ph type="title"/>
          </p:nvPr>
        </p:nvSpPr>
        <p:spPr>
          <a:xfrm>
            <a:off x="4115651" y="334124"/>
            <a:ext cx="6158600" cy="1080938"/>
          </a:xfrm>
        </p:spPr>
        <p:txBody>
          <a:bodyPr/>
          <a:lstStyle>
            <a:lvl1pPr>
              <a:defRPr>
                <a:latin typeface="Trebuchet MS (Headings)"/>
                <a:cs typeface="Trebuchet MS (Headings)"/>
              </a:defRPr>
            </a:lvl1pPr>
          </a:lstStyle>
          <a:p>
            <a:r>
              <a:rPr lang="tr-TR" dirty="0"/>
              <a:t>Asıl başlık stili için tıklayın</a:t>
            </a:r>
            <a:endParaRPr lang="en-US" dirty="0"/>
          </a:p>
        </p:txBody>
      </p:sp>
    </p:spTree>
    <p:extLst>
      <p:ext uri="{BB962C8B-B14F-4D97-AF65-F5344CB8AC3E}">
        <p14:creationId xmlns:p14="http://schemas.microsoft.com/office/powerpoint/2010/main" val="3388898751"/>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aşlıklı İçerik">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5846" y="2336873"/>
            <a:ext cx="5608336" cy="3599313"/>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Date Placeholder 4"/>
          <p:cNvSpPr>
            <a:spLocks noGrp="1"/>
          </p:cNvSpPr>
          <p:nvPr>
            <p:ph type="dt" sz="half" idx="10"/>
          </p:nvPr>
        </p:nvSpPr>
        <p:spPr/>
        <p:txBody>
          <a:bodyPr/>
          <a:lstStyle/>
          <a:p>
            <a:fld id="{79991884-2938-694F-A80E-71028E7EC967}" type="datetime1">
              <a:rPr lang="tr-TR" smtClean="0"/>
              <a:t>10.07.2023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12" name="Title 1">
            <a:extLst>
              <a:ext uri="{FF2B5EF4-FFF2-40B4-BE49-F238E27FC236}">
                <a16:creationId xmlns:a16="http://schemas.microsoft.com/office/drawing/2014/main" id="{8EDE8C28-EA38-CD4C-A331-38DC117E6EDC}"/>
              </a:ext>
            </a:extLst>
          </p:cNvPr>
          <p:cNvSpPr>
            <a:spLocks noGrp="1"/>
          </p:cNvSpPr>
          <p:nvPr>
            <p:ph type="title"/>
          </p:nvPr>
        </p:nvSpPr>
        <p:spPr>
          <a:xfrm>
            <a:off x="4115651" y="334124"/>
            <a:ext cx="6158600" cy="1080938"/>
          </a:xfrm>
        </p:spPr>
        <p:txBody>
          <a:bodyPr/>
          <a:lstStyle/>
          <a:p>
            <a:r>
              <a:rPr lang="tr-TR" dirty="0"/>
              <a:t>Asıl başlık stili için tıklayın</a:t>
            </a:r>
            <a:endParaRPr lang="en-US" dirty="0"/>
          </a:p>
        </p:txBody>
      </p:sp>
    </p:spTree>
    <p:extLst>
      <p:ext uri="{BB962C8B-B14F-4D97-AF65-F5344CB8AC3E}">
        <p14:creationId xmlns:p14="http://schemas.microsoft.com/office/powerpoint/2010/main" val="3674153310"/>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aşlıklı Resim">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dirty="0"/>
              <a:t>Resim eklemek için simgeye tıklayın</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atin typeface="Trebuchet MS (Body)"/>
                <a:cs typeface="Trebuchet MS (Body)"/>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dirty="0"/>
              <a:t>Asıl metin stillerini düzenle</a:t>
            </a:r>
          </a:p>
        </p:txBody>
      </p:sp>
      <p:sp>
        <p:nvSpPr>
          <p:cNvPr id="5" name="Date Placeholder 4"/>
          <p:cNvSpPr>
            <a:spLocks noGrp="1"/>
          </p:cNvSpPr>
          <p:nvPr>
            <p:ph type="dt" sz="half" idx="10"/>
          </p:nvPr>
        </p:nvSpPr>
        <p:spPr/>
        <p:txBody>
          <a:bodyPr/>
          <a:lstStyle/>
          <a:p>
            <a:fld id="{EA7BB5D1-E302-8644-BC3B-D23F3D637C75}" type="datetime1">
              <a:rPr lang="tr-TR" smtClean="0"/>
              <a:t>10.07.2023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
        <p:nvSpPr>
          <p:cNvPr id="12" name="Title 1">
            <a:extLst>
              <a:ext uri="{FF2B5EF4-FFF2-40B4-BE49-F238E27FC236}">
                <a16:creationId xmlns:a16="http://schemas.microsoft.com/office/drawing/2014/main" id="{BE204A34-0F2D-C843-9401-3D99156A3EB4}"/>
              </a:ext>
            </a:extLst>
          </p:cNvPr>
          <p:cNvSpPr>
            <a:spLocks noGrp="1"/>
          </p:cNvSpPr>
          <p:nvPr>
            <p:ph type="title"/>
          </p:nvPr>
        </p:nvSpPr>
        <p:spPr>
          <a:xfrm>
            <a:off x="4115651" y="334124"/>
            <a:ext cx="6158600" cy="1080938"/>
          </a:xfrm>
        </p:spPr>
        <p:txBody>
          <a:bodyPr/>
          <a:lstStyle>
            <a:lvl1pPr>
              <a:defRPr>
                <a:latin typeface="Trebuchet MS (Headings)"/>
                <a:cs typeface="Trebuchet MS (Headings)"/>
              </a:defRPr>
            </a:lvl1pPr>
          </a:lstStyle>
          <a:p>
            <a:r>
              <a:rPr lang="tr-TR" dirty="0"/>
              <a:t>Asıl başlık stili için tıklayın</a:t>
            </a:r>
            <a:endParaRPr lang="en-US" dirty="0"/>
          </a:p>
        </p:txBody>
      </p:sp>
    </p:spTree>
    <p:extLst>
      <p:ext uri="{BB962C8B-B14F-4D97-AF65-F5344CB8AC3E}">
        <p14:creationId xmlns:p14="http://schemas.microsoft.com/office/powerpoint/2010/main" val="3147546472"/>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15651" y="334124"/>
            <a:ext cx="6158600" cy="1080938"/>
          </a:xfrm>
          <a:prstGeom prst="rect">
            <a:avLst/>
          </a:prstGeom>
        </p:spPr>
        <p:txBody>
          <a:bodyPr vert="horz" lIns="91440" tIns="45720" rIns="91440" bIns="45720" rtlCol="0" anchor="ctr">
            <a:normAutofit/>
          </a:bodyPr>
          <a:lstStyle/>
          <a:p>
            <a:r>
              <a:rPr lang="tr-TR" dirty="0"/>
              <a:t>Asıl başlık stili için tıklayın</a:t>
            </a:r>
            <a:endParaRPr lang="en-US" dirty="0"/>
          </a:p>
        </p:txBody>
      </p:sp>
      <p:sp>
        <p:nvSpPr>
          <p:cNvPr id="3" name="Text Placeholder 2"/>
          <p:cNvSpPr>
            <a:spLocks noGrp="1"/>
          </p:cNvSpPr>
          <p:nvPr>
            <p:ph type="body" idx="1"/>
          </p:nvPr>
        </p:nvSpPr>
        <p:spPr>
          <a:xfrm>
            <a:off x="680321" y="2336873"/>
            <a:ext cx="10812024" cy="3599316"/>
          </a:xfrm>
          <a:prstGeom prst="rect">
            <a:avLst/>
          </a:prstGeom>
        </p:spPr>
        <p:txBody>
          <a:bodyPr vert="horz" lIns="91440" tIns="45720" rIns="91440" bIns="45720" rtlCol="0">
            <a:normAutofit/>
          </a:bodyPr>
          <a:lstStyle/>
          <a:p>
            <a:pPr lvl="0"/>
            <a:r>
              <a:rPr lang="tr-TR" dirty="0"/>
              <a:t>Asıl metin stillerini düzenle</a:t>
            </a:r>
          </a:p>
          <a:p>
            <a:pPr lvl="1"/>
            <a:r>
              <a:rPr lang="tr-TR" dirty="0"/>
              <a:t>İkinci düzey</a:t>
            </a:r>
          </a:p>
          <a:p>
            <a:pPr lvl="2"/>
            <a:r>
              <a:rPr lang="tr-TR" dirty="0"/>
              <a:t>Üçüncü düzey</a:t>
            </a:r>
          </a:p>
          <a:p>
            <a:pPr lvl="3"/>
            <a:r>
              <a:rPr lang="tr-TR" dirty="0"/>
              <a:t>Dördüncü düzey</a:t>
            </a:r>
          </a:p>
          <a:p>
            <a:pPr lvl="4"/>
            <a:r>
              <a:rPr lang="tr-TR" dirty="0"/>
              <a:t>Beşinci düzey</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7D63AF5-957D-654F-B24F-37BA79D5034A}" type="datetime1">
              <a:rPr lang="tr-TR" smtClean="0"/>
              <a:t>10.07.2023</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656050" y="334124"/>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smtClean="0"/>
              <a:pPr/>
              <a:t>‹#›</a:t>
            </a:fld>
            <a:endParaRPr lang="en-US" dirty="0"/>
          </a:p>
        </p:txBody>
      </p:sp>
      <p:pic>
        <p:nvPicPr>
          <p:cNvPr id="9" name="Picture 7" descr="HD-ShadowLong.png">
            <a:extLst>
              <a:ext uri="{FF2B5EF4-FFF2-40B4-BE49-F238E27FC236}">
                <a16:creationId xmlns:a16="http://schemas.microsoft.com/office/drawing/2014/main" id="{DEE0C0D7-8DC2-AE48-8074-1B5B0BF46383}"/>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 y="1575382"/>
            <a:ext cx="4014438" cy="123522"/>
          </a:xfrm>
          <a:prstGeom prst="rect">
            <a:avLst/>
          </a:prstGeom>
        </p:spPr>
      </p:pic>
    </p:spTree>
    <p:extLst>
      <p:ext uri="{BB962C8B-B14F-4D97-AF65-F5344CB8AC3E}">
        <p14:creationId xmlns:p14="http://schemas.microsoft.com/office/powerpoint/2010/main" val="7767178"/>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mc:AlternateContent xmlns:mc="http://schemas.openxmlformats.org/markup-compatibility/2006" xmlns:p14="http://schemas.microsoft.com/office/powerpoint/2010/main">
    <mc:Choice Requires="p14">
      <p:transition>
        <p14:reveal/>
      </p:transition>
    </mc:Choice>
    <mc:Fallback xmlns="">
      <p:transition>
        <p:fade/>
      </p:transition>
    </mc:Fallback>
  </mc:AlternateContent>
  <p:hf hdr="0" ftr="0" dt="0"/>
  <p:txStyles>
    <p:titleStyle>
      <a:lvl1pPr algn="l" defTabSz="914400" rtl="0" eaLnBrk="1" latinLnBrk="0" hangingPunct="1">
        <a:lnSpc>
          <a:spcPct val="90000"/>
        </a:lnSpc>
        <a:spcBef>
          <a:spcPct val="0"/>
        </a:spcBef>
        <a:buNone/>
        <a:defRPr sz="3600" kern="1200">
          <a:solidFill>
            <a:schemeClr val="tx1"/>
          </a:solidFill>
          <a:latin typeface="Trebuchet MS (Headings)"/>
          <a:ea typeface="+mj-ea"/>
          <a:cs typeface="Trebuchet MS (Heading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Trebuchet MS (Body)"/>
          <a:ea typeface="+mn-ea"/>
          <a:cs typeface="Trebuchet MS (Body)"/>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Body)"/>
          <a:ea typeface="+mn-ea"/>
          <a:cs typeface="Trebuchet MS (Body)"/>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Body)"/>
          <a:ea typeface="+mn-ea"/>
          <a:cs typeface="Trebuchet MS (Body)"/>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rebuchet MS (Body)"/>
          <a:ea typeface="+mn-ea"/>
          <a:cs typeface="Trebuchet MS (Body)"/>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rebuchet MS (Body)"/>
          <a:ea typeface="+mn-ea"/>
          <a:cs typeface="Trebuchet MS (Body)"/>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ideo" Target="https://www.youtube.com/embed/NT8XyevU-gE?feature=oembed" TargetMode="External"/><Relationship Id="rId4" Type="http://schemas.openxmlformats.org/officeDocument/2006/relationships/image" Target="../media/image25.jpeg"/></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4.xml"/><Relationship Id="rId1" Type="http://schemas.openxmlformats.org/officeDocument/2006/relationships/video" Target="https://www.youtube.com/embed/tsWMCIe53zw?feature=oembed"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DF1EDD32-6A76-CC49-8343-3EAB1F9BB46F}"/>
              </a:ext>
            </a:extLst>
          </p:cNvPr>
          <p:cNvSpPr>
            <a:spLocks noGrp="1"/>
          </p:cNvSpPr>
          <p:nvPr>
            <p:ph type="title"/>
          </p:nvPr>
        </p:nvSpPr>
        <p:spPr>
          <a:xfrm>
            <a:off x="281353" y="2883606"/>
            <a:ext cx="8314007" cy="1090788"/>
          </a:xfrm>
        </p:spPr>
        <p:txBody>
          <a:bodyPr>
            <a:normAutofit/>
          </a:bodyPr>
          <a:lstStyle/>
          <a:p>
            <a:pPr algn="l"/>
            <a:r>
              <a:rPr lang="tr-TR" sz="4400" b="0" i="0" u="none" strike="noStrike" cap="none" dirty="0">
                <a:latin typeface="Times New Roman" panose="02020603050405020304" pitchFamily="18" charset="0"/>
                <a:ea typeface="Arial"/>
                <a:cs typeface="Times New Roman" panose="02020603050405020304" pitchFamily="18" charset="0"/>
                <a:sym typeface="Arial"/>
              </a:rPr>
              <a:t>ULAŞIMDA YAPAY ZEKA</a:t>
            </a:r>
            <a:endParaRPr lang="tr-TR" sz="4400" dirty="0">
              <a:latin typeface="Times New Roman" panose="02020603050405020304" pitchFamily="18" charset="0"/>
              <a:cs typeface="Times New Roman" panose="02020603050405020304" pitchFamily="18" charset="0"/>
            </a:endParaRPr>
          </a:p>
        </p:txBody>
      </p:sp>
      <p:sp>
        <p:nvSpPr>
          <p:cNvPr id="4" name="Unvan 1">
            <a:extLst>
              <a:ext uri="{FF2B5EF4-FFF2-40B4-BE49-F238E27FC236}">
                <a16:creationId xmlns:a16="http://schemas.microsoft.com/office/drawing/2014/main" id="{E9E50552-EEBA-8E40-398D-CF569706D082}"/>
              </a:ext>
            </a:extLst>
          </p:cNvPr>
          <p:cNvSpPr txBox="1">
            <a:spLocks/>
          </p:cNvSpPr>
          <p:nvPr/>
        </p:nvSpPr>
        <p:spPr>
          <a:xfrm>
            <a:off x="7256818" y="6078055"/>
            <a:ext cx="4653830" cy="963771"/>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3600" kern="1200">
                <a:solidFill>
                  <a:schemeClr val="tx1"/>
                </a:solidFill>
                <a:latin typeface="Trebuchet MS (Headings)"/>
                <a:ea typeface="+mj-ea"/>
                <a:cs typeface="Trebuchet MS (Headings)"/>
              </a:defRPr>
            </a:lvl1pPr>
          </a:lstStyle>
          <a:p>
            <a:r>
              <a:rPr lang="tr-TR" sz="1800" dirty="0">
                <a:solidFill>
                  <a:schemeClr val="bg1"/>
                </a:solidFill>
                <a:latin typeface="Times New Roman" panose="02020603050405020304" pitchFamily="18" charset="0"/>
                <a:ea typeface="Arial"/>
                <a:cs typeface="Times New Roman" panose="02020603050405020304" pitchFamily="18" charset="0"/>
                <a:sym typeface="Arial"/>
              </a:rPr>
              <a:t>BİLGİSAYAR MÜHENDİSLİK</a:t>
            </a:r>
            <a:endParaRPr lang="tr-TR" sz="1800" dirty="0">
              <a:solidFill>
                <a:schemeClr val="bg1"/>
              </a:solidFill>
              <a:latin typeface="Times New Roman" panose="02020603050405020304" pitchFamily="18" charset="0"/>
              <a:cs typeface="Times New Roman" panose="02020603050405020304" pitchFamily="18" charset="0"/>
            </a:endParaRPr>
          </a:p>
        </p:txBody>
      </p:sp>
      <p:sp>
        <p:nvSpPr>
          <p:cNvPr id="5" name="Unvan 1">
            <a:extLst>
              <a:ext uri="{FF2B5EF4-FFF2-40B4-BE49-F238E27FC236}">
                <a16:creationId xmlns:a16="http://schemas.microsoft.com/office/drawing/2014/main" id="{C78EB47D-7273-6A66-4C7B-C239BC6E3EF0}"/>
              </a:ext>
            </a:extLst>
          </p:cNvPr>
          <p:cNvSpPr txBox="1">
            <a:spLocks/>
          </p:cNvSpPr>
          <p:nvPr/>
        </p:nvSpPr>
        <p:spPr>
          <a:xfrm>
            <a:off x="281353" y="6078054"/>
            <a:ext cx="4653830" cy="963771"/>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3600" kern="1200">
                <a:solidFill>
                  <a:schemeClr val="tx1"/>
                </a:solidFill>
                <a:latin typeface="Trebuchet MS (Headings)"/>
                <a:ea typeface="+mj-ea"/>
                <a:cs typeface="Trebuchet MS (Headings)"/>
              </a:defRPr>
            </a:lvl1pPr>
          </a:lstStyle>
          <a:p>
            <a:pPr algn="l"/>
            <a:r>
              <a:rPr lang="tr-TR" sz="1800" dirty="0">
                <a:solidFill>
                  <a:schemeClr val="bg1"/>
                </a:solidFill>
                <a:latin typeface="Times New Roman" panose="02020603050405020304" pitchFamily="18" charset="0"/>
                <a:ea typeface="Arial"/>
                <a:cs typeface="Times New Roman" panose="02020603050405020304" pitchFamily="18" charset="0"/>
                <a:sym typeface="Arial"/>
              </a:rPr>
              <a:t>BİTİRME PROJESİ</a:t>
            </a:r>
            <a:endParaRPr lang="tr-TR" sz="1800" dirty="0">
              <a:solidFill>
                <a:schemeClr val="bg1"/>
              </a:solidFill>
              <a:latin typeface="Times New Roman" panose="02020603050405020304" pitchFamily="18" charset="0"/>
              <a:cs typeface="Times New Roman" panose="02020603050405020304" pitchFamily="18" charset="0"/>
            </a:endParaRPr>
          </a:p>
        </p:txBody>
      </p:sp>
      <p:sp>
        <p:nvSpPr>
          <p:cNvPr id="6" name="Unvan 1">
            <a:extLst>
              <a:ext uri="{FF2B5EF4-FFF2-40B4-BE49-F238E27FC236}">
                <a16:creationId xmlns:a16="http://schemas.microsoft.com/office/drawing/2014/main" id="{E28F3D6E-EAC2-E082-C8A6-CBACBC4DC828}"/>
              </a:ext>
            </a:extLst>
          </p:cNvPr>
          <p:cNvSpPr txBox="1">
            <a:spLocks/>
          </p:cNvSpPr>
          <p:nvPr/>
        </p:nvSpPr>
        <p:spPr>
          <a:xfrm>
            <a:off x="10480430" y="2883606"/>
            <a:ext cx="1711569" cy="109078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3600" kern="1200">
                <a:solidFill>
                  <a:schemeClr val="tx1"/>
                </a:solidFill>
                <a:latin typeface="Trebuchet MS (Headings)"/>
                <a:ea typeface="+mj-ea"/>
                <a:cs typeface="Trebuchet MS (Headings)"/>
              </a:defRPr>
            </a:lvl1pPr>
          </a:lstStyle>
          <a:p>
            <a:pPr algn="ctr"/>
            <a:r>
              <a:rPr lang="tr-TR" sz="2800" dirty="0">
                <a:latin typeface="Times New Roman" panose="02020603050405020304" pitchFamily="18" charset="0"/>
                <a:ea typeface="Arial"/>
                <a:cs typeface="Times New Roman" panose="02020603050405020304" pitchFamily="18" charset="0"/>
                <a:sym typeface="Arial"/>
              </a:rPr>
              <a:t>14-06-2023</a:t>
            </a:r>
            <a:endParaRPr lang="tr-TR" sz="28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5E4CB49A-06B9-914C-D81A-64461CB2AA52}"/>
              </a:ext>
            </a:extLst>
          </p:cNvPr>
          <p:cNvSpPr txBox="1"/>
          <p:nvPr/>
        </p:nvSpPr>
        <p:spPr>
          <a:xfrm>
            <a:off x="2400244" y="4865336"/>
            <a:ext cx="3211135" cy="369332"/>
          </a:xfrm>
          <a:prstGeom prst="rect">
            <a:avLst/>
          </a:prstGeom>
          <a:noFill/>
        </p:spPr>
        <p:txBody>
          <a:bodyPr wrap="none" rtlCol="0">
            <a:spAutoFit/>
          </a:bodyPr>
          <a:lstStyle/>
          <a:p>
            <a:r>
              <a:rPr lang="tr-TR" sz="1800" dirty="0">
                <a:solidFill>
                  <a:srgbClr val="000000"/>
                </a:solidFill>
                <a:effectLst/>
                <a:latin typeface="Times New Roman" panose="02020603050405020304" pitchFamily="18" charset="0"/>
                <a:ea typeface="Times New Roman" panose="02020603050405020304" pitchFamily="18" charset="0"/>
              </a:rPr>
              <a:t>Muhammed MUBAKEROĞLU </a:t>
            </a:r>
            <a:endParaRPr lang="en-US" sz="1600" b="1" dirty="0">
              <a:solidFill>
                <a:schemeClr val="bg1"/>
              </a:solidFill>
              <a:latin typeface="DM Sans" pitchFamily="2" charset="0"/>
            </a:endParaRPr>
          </a:p>
        </p:txBody>
      </p:sp>
      <p:sp>
        <p:nvSpPr>
          <p:cNvPr id="9" name="TextBox 8">
            <a:extLst>
              <a:ext uri="{FF2B5EF4-FFF2-40B4-BE49-F238E27FC236}">
                <a16:creationId xmlns:a16="http://schemas.microsoft.com/office/drawing/2014/main" id="{BC95F7E5-0180-A6F0-884B-9F9E251D3152}"/>
              </a:ext>
            </a:extLst>
          </p:cNvPr>
          <p:cNvSpPr txBox="1"/>
          <p:nvPr/>
        </p:nvSpPr>
        <p:spPr>
          <a:xfrm>
            <a:off x="6286201" y="4865336"/>
            <a:ext cx="2544286" cy="369332"/>
          </a:xfrm>
          <a:prstGeom prst="rect">
            <a:avLst/>
          </a:prstGeom>
          <a:noFill/>
        </p:spPr>
        <p:txBody>
          <a:bodyPr wrap="none" rtlCol="0">
            <a:spAutoFit/>
          </a:bodyPr>
          <a:lstStyle/>
          <a:p>
            <a:r>
              <a:rPr lang="tr-TR" sz="1800" dirty="0">
                <a:solidFill>
                  <a:srgbClr val="000000"/>
                </a:solidFill>
                <a:effectLst/>
                <a:latin typeface="Times New Roman" panose="02020603050405020304" pitchFamily="18" charset="0"/>
                <a:ea typeface="Times New Roman" panose="02020603050405020304" pitchFamily="18" charset="0"/>
              </a:rPr>
              <a:t>Müeyyed ĞARZUDDİN </a:t>
            </a:r>
            <a:endParaRPr lang="en-US" sz="1600" b="1" dirty="0">
              <a:solidFill>
                <a:schemeClr val="bg1"/>
              </a:solidFill>
              <a:latin typeface="DM Sans" pitchFamily="2" charset="0"/>
            </a:endParaRPr>
          </a:p>
        </p:txBody>
      </p:sp>
      <p:sp>
        <p:nvSpPr>
          <p:cNvPr id="12" name="TextBox 11">
            <a:extLst>
              <a:ext uri="{FF2B5EF4-FFF2-40B4-BE49-F238E27FC236}">
                <a16:creationId xmlns:a16="http://schemas.microsoft.com/office/drawing/2014/main" id="{441D4994-2B3F-9E9E-0F66-A1F005A252D7}"/>
              </a:ext>
            </a:extLst>
          </p:cNvPr>
          <p:cNvSpPr txBox="1"/>
          <p:nvPr/>
        </p:nvSpPr>
        <p:spPr>
          <a:xfrm>
            <a:off x="5642030" y="4443492"/>
            <a:ext cx="484428" cy="400110"/>
          </a:xfrm>
          <a:prstGeom prst="rect">
            <a:avLst/>
          </a:prstGeom>
          <a:noFill/>
        </p:spPr>
        <p:txBody>
          <a:bodyPr wrap="none" rtlCol="0">
            <a:spAutoFit/>
          </a:bodyPr>
          <a:lstStyle/>
          <a:p>
            <a:r>
              <a:rPr lang="en-GB" sz="2000" b="1" dirty="0">
                <a:solidFill>
                  <a:srgbClr val="000000"/>
                </a:solidFill>
                <a:effectLst/>
                <a:latin typeface="Times New Roman" panose="02020603050405020304" pitchFamily="18" charset="0"/>
                <a:ea typeface="Times New Roman" panose="02020603050405020304" pitchFamily="18" charset="0"/>
              </a:rPr>
              <a:t>By</a:t>
            </a:r>
            <a:endParaRPr lang="en-US" b="1" dirty="0">
              <a:solidFill>
                <a:schemeClr val="bg1"/>
              </a:solidFill>
              <a:latin typeface="DM Sans" pitchFamily="2" charset="0"/>
            </a:endParaRPr>
          </a:p>
        </p:txBody>
      </p:sp>
    </p:spTree>
    <p:extLst>
      <p:ext uri="{BB962C8B-B14F-4D97-AF65-F5344CB8AC3E}">
        <p14:creationId xmlns:p14="http://schemas.microsoft.com/office/powerpoint/2010/main" val="3106588216"/>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F97DB30E-9885-FC41-9C1B-92555A9CD48D}"/>
              </a:ext>
            </a:extLst>
          </p:cNvPr>
          <p:cNvSpPr>
            <a:spLocks noGrp="1"/>
          </p:cNvSpPr>
          <p:nvPr>
            <p:ph type="title"/>
          </p:nvPr>
        </p:nvSpPr>
        <p:spPr>
          <a:xfrm>
            <a:off x="4115651" y="334124"/>
            <a:ext cx="4901740" cy="1080938"/>
          </a:xfrm>
        </p:spPr>
        <p:txBody>
          <a:bodyPr/>
          <a:lstStyle/>
          <a:p>
            <a:r>
              <a:rPr lang="en-US" sz="3600" b="1" dirty="0">
                <a:solidFill>
                  <a:schemeClr val="bg1"/>
                </a:solidFill>
                <a:latin typeface="Times New Roman" panose="02020603050405020304" pitchFamily="18" charset="0"/>
                <a:cs typeface="Times New Roman" panose="02020603050405020304" pitchFamily="18" charset="0"/>
              </a:rPr>
              <a:t>Training Dataset</a:t>
            </a:r>
          </a:p>
        </p:txBody>
      </p:sp>
      <p:sp>
        <p:nvSpPr>
          <p:cNvPr id="5" name="Slayt Numarası Yer Tutucusu 4">
            <a:extLst>
              <a:ext uri="{FF2B5EF4-FFF2-40B4-BE49-F238E27FC236}">
                <a16:creationId xmlns:a16="http://schemas.microsoft.com/office/drawing/2014/main" id="{AF67E35D-4E35-724D-AD75-B99F347B49C9}"/>
              </a:ext>
            </a:extLst>
          </p:cNvPr>
          <p:cNvSpPr>
            <a:spLocks noGrp="1"/>
          </p:cNvSpPr>
          <p:nvPr>
            <p:ph type="sldNum" sz="quarter" idx="12"/>
          </p:nvPr>
        </p:nvSpPr>
        <p:spPr/>
        <p:txBody>
          <a:bodyPr/>
          <a:lstStyle/>
          <a:p>
            <a:fld id="{6D22F896-40B5-4ADD-8801-0D06FADFA095}" type="slidenum">
              <a:rPr lang="en-US" smtClean="0">
                <a:solidFill>
                  <a:srgbClr val="D5AA42"/>
                </a:solidFill>
              </a:rPr>
              <a:pPr/>
              <a:t>10</a:t>
            </a:fld>
            <a:endParaRPr lang="en-US" dirty="0">
              <a:solidFill>
                <a:srgbClr val="D5AA42"/>
              </a:solidFill>
            </a:endParaRPr>
          </a:p>
        </p:txBody>
      </p:sp>
      <p:sp>
        <p:nvSpPr>
          <p:cNvPr id="26" name="Unvan 1">
            <a:extLst>
              <a:ext uri="{FF2B5EF4-FFF2-40B4-BE49-F238E27FC236}">
                <a16:creationId xmlns:a16="http://schemas.microsoft.com/office/drawing/2014/main" id="{BEB4BB24-E007-EC48-5E2D-7BDFFD845F6B}"/>
              </a:ext>
            </a:extLst>
          </p:cNvPr>
          <p:cNvSpPr txBox="1">
            <a:spLocks/>
          </p:cNvSpPr>
          <p:nvPr/>
        </p:nvSpPr>
        <p:spPr>
          <a:xfrm>
            <a:off x="327605" y="1744394"/>
            <a:ext cx="4026682" cy="422097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Trebuchet MS (Headings)"/>
                <a:ea typeface="+mj-ea"/>
                <a:cs typeface="Trebuchet MS (Headings)"/>
              </a:defRPr>
            </a:lvl1pPr>
          </a:lstStyle>
          <a:p>
            <a:pPr indent="342900" algn="just">
              <a:lnSpc>
                <a:spcPct val="150000"/>
              </a:lnSpc>
            </a:pPr>
            <a:r>
              <a:rPr lang="en-GB" sz="1800" dirty="0">
                <a:solidFill>
                  <a:schemeClr val="bg1"/>
                </a:solidFill>
                <a:latin typeface="Times New Roman" panose="02020603050405020304" pitchFamily="18" charset="0"/>
                <a:ea typeface="Times New Roman" panose="02020603050405020304" pitchFamily="18" charset="0"/>
              </a:rPr>
              <a:t>the structure of yolov8 was chosen to be used in the training process. It has been trained several times using the model's data to achieve the required accuracy in accordance with the project objectives.</a:t>
            </a:r>
          </a:p>
        </p:txBody>
      </p:sp>
      <p:pic>
        <p:nvPicPr>
          <p:cNvPr id="4" name="Picture 3">
            <a:extLst>
              <a:ext uri="{FF2B5EF4-FFF2-40B4-BE49-F238E27FC236}">
                <a16:creationId xmlns:a16="http://schemas.microsoft.com/office/drawing/2014/main" id="{D397FC1C-077C-8E45-4251-6CD9F3A0E548}"/>
              </a:ext>
            </a:extLst>
          </p:cNvPr>
          <p:cNvPicPr>
            <a:picLocks noChangeAspect="1"/>
          </p:cNvPicPr>
          <p:nvPr/>
        </p:nvPicPr>
        <p:blipFill rotWithShape="1">
          <a:blip r:embed="rId3"/>
          <a:srcRect l="10677" t="30045"/>
          <a:stretch/>
        </p:blipFill>
        <p:spPr>
          <a:xfrm>
            <a:off x="8603539" y="2338757"/>
            <a:ext cx="3552458" cy="3059085"/>
          </a:xfrm>
          <a:prstGeom prst="rect">
            <a:avLst/>
          </a:prstGeom>
        </p:spPr>
      </p:pic>
      <p:pic>
        <p:nvPicPr>
          <p:cNvPr id="9" name="Picture 8">
            <a:extLst>
              <a:ext uri="{FF2B5EF4-FFF2-40B4-BE49-F238E27FC236}">
                <a16:creationId xmlns:a16="http://schemas.microsoft.com/office/drawing/2014/main" id="{AD417D51-5ADC-861C-C31F-4F53962E2AC4}"/>
              </a:ext>
            </a:extLst>
          </p:cNvPr>
          <p:cNvPicPr>
            <a:picLocks noChangeAspect="1"/>
          </p:cNvPicPr>
          <p:nvPr/>
        </p:nvPicPr>
        <p:blipFill rotWithShape="1">
          <a:blip r:embed="rId4"/>
          <a:srcRect l="15110" r="10085" b="24215"/>
          <a:stretch/>
        </p:blipFill>
        <p:spPr>
          <a:xfrm>
            <a:off x="4533496" y="2357576"/>
            <a:ext cx="3974578" cy="3040266"/>
          </a:xfrm>
          <a:prstGeom prst="rect">
            <a:avLst/>
          </a:prstGeom>
        </p:spPr>
      </p:pic>
    </p:spTree>
    <p:extLst>
      <p:ext uri="{BB962C8B-B14F-4D97-AF65-F5344CB8AC3E}">
        <p14:creationId xmlns:p14="http://schemas.microsoft.com/office/powerpoint/2010/main" val="4096723886"/>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 calcmode="lin" valueType="num">
                                      <p:cBhvr additive="base">
                                        <p:cTn id="7"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F97DB30E-9885-FC41-9C1B-92555A9CD48D}"/>
              </a:ext>
            </a:extLst>
          </p:cNvPr>
          <p:cNvSpPr>
            <a:spLocks noGrp="1"/>
          </p:cNvSpPr>
          <p:nvPr>
            <p:ph type="title"/>
          </p:nvPr>
        </p:nvSpPr>
        <p:spPr>
          <a:xfrm>
            <a:off x="4115651" y="334124"/>
            <a:ext cx="4901740" cy="1080938"/>
          </a:xfrm>
        </p:spPr>
        <p:txBody>
          <a:bodyPr/>
          <a:lstStyle/>
          <a:p>
            <a:r>
              <a:rPr lang="en-US" sz="3600" b="1" dirty="0">
                <a:solidFill>
                  <a:schemeClr val="bg1"/>
                </a:solidFill>
                <a:latin typeface="Times New Roman" panose="02020603050405020304" pitchFamily="18" charset="0"/>
                <a:cs typeface="Times New Roman" panose="02020603050405020304" pitchFamily="18" charset="0"/>
              </a:rPr>
              <a:t>Training Dataset</a:t>
            </a:r>
          </a:p>
        </p:txBody>
      </p:sp>
      <p:sp>
        <p:nvSpPr>
          <p:cNvPr id="5" name="Slayt Numarası Yer Tutucusu 4">
            <a:extLst>
              <a:ext uri="{FF2B5EF4-FFF2-40B4-BE49-F238E27FC236}">
                <a16:creationId xmlns:a16="http://schemas.microsoft.com/office/drawing/2014/main" id="{AF67E35D-4E35-724D-AD75-B99F347B49C9}"/>
              </a:ext>
            </a:extLst>
          </p:cNvPr>
          <p:cNvSpPr>
            <a:spLocks noGrp="1"/>
          </p:cNvSpPr>
          <p:nvPr>
            <p:ph type="sldNum" sz="quarter" idx="12"/>
          </p:nvPr>
        </p:nvSpPr>
        <p:spPr/>
        <p:txBody>
          <a:bodyPr/>
          <a:lstStyle/>
          <a:p>
            <a:fld id="{6D22F896-40B5-4ADD-8801-0D06FADFA095}" type="slidenum">
              <a:rPr lang="en-US" smtClean="0">
                <a:solidFill>
                  <a:srgbClr val="D5AA42"/>
                </a:solidFill>
              </a:rPr>
              <a:pPr/>
              <a:t>11</a:t>
            </a:fld>
            <a:endParaRPr lang="en-US" dirty="0">
              <a:solidFill>
                <a:srgbClr val="D5AA42"/>
              </a:solidFill>
            </a:endParaRPr>
          </a:p>
        </p:txBody>
      </p:sp>
      <p:pic>
        <p:nvPicPr>
          <p:cNvPr id="9" name="Google Shape;175;p20">
            <a:extLst>
              <a:ext uri="{FF2B5EF4-FFF2-40B4-BE49-F238E27FC236}">
                <a16:creationId xmlns:a16="http://schemas.microsoft.com/office/drawing/2014/main" id="{A6B574F6-ED3A-1514-743E-02007A8FF5A1}"/>
              </a:ext>
            </a:extLst>
          </p:cNvPr>
          <p:cNvPicPr preferRelativeResize="0"/>
          <p:nvPr/>
        </p:nvPicPr>
        <p:blipFill rotWithShape="1">
          <a:blip r:embed="rId2">
            <a:alphaModFix/>
          </a:blip>
          <a:srcRect/>
          <a:stretch/>
        </p:blipFill>
        <p:spPr>
          <a:xfrm>
            <a:off x="1940396" y="1723791"/>
            <a:ext cx="8715654" cy="4947861"/>
          </a:xfrm>
          <a:prstGeom prst="rect">
            <a:avLst/>
          </a:prstGeom>
          <a:noFill/>
          <a:ln>
            <a:noFill/>
          </a:ln>
        </p:spPr>
      </p:pic>
    </p:spTree>
    <p:extLst>
      <p:ext uri="{BB962C8B-B14F-4D97-AF65-F5344CB8AC3E}">
        <p14:creationId xmlns:p14="http://schemas.microsoft.com/office/powerpoint/2010/main" val="887548292"/>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F97DB30E-9885-FC41-9C1B-92555A9CD48D}"/>
              </a:ext>
            </a:extLst>
          </p:cNvPr>
          <p:cNvSpPr>
            <a:spLocks noGrp="1"/>
          </p:cNvSpPr>
          <p:nvPr>
            <p:ph type="title"/>
          </p:nvPr>
        </p:nvSpPr>
        <p:spPr>
          <a:xfrm>
            <a:off x="4115651" y="334124"/>
            <a:ext cx="4901740" cy="1080938"/>
          </a:xfrm>
        </p:spPr>
        <p:txBody>
          <a:bodyPr/>
          <a:lstStyle/>
          <a:p>
            <a:r>
              <a:rPr lang="en-US" sz="3600" b="1" dirty="0">
                <a:solidFill>
                  <a:schemeClr val="bg1"/>
                </a:solidFill>
                <a:latin typeface="Times New Roman" panose="02020603050405020304" pitchFamily="18" charset="0"/>
                <a:cs typeface="Times New Roman" panose="02020603050405020304" pitchFamily="18" charset="0"/>
              </a:rPr>
              <a:t>Training Dataset</a:t>
            </a:r>
          </a:p>
        </p:txBody>
      </p:sp>
      <p:sp>
        <p:nvSpPr>
          <p:cNvPr id="5" name="Slayt Numarası Yer Tutucusu 4">
            <a:extLst>
              <a:ext uri="{FF2B5EF4-FFF2-40B4-BE49-F238E27FC236}">
                <a16:creationId xmlns:a16="http://schemas.microsoft.com/office/drawing/2014/main" id="{AF67E35D-4E35-724D-AD75-B99F347B49C9}"/>
              </a:ext>
            </a:extLst>
          </p:cNvPr>
          <p:cNvSpPr>
            <a:spLocks noGrp="1"/>
          </p:cNvSpPr>
          <p:nvPr>
            <p:ph type="sldNum" sz="quarter" idx="12"/>
          </p:nvPr>
        </p:nvSpPr>
        <p:spPr/>
        <p:txBody>
          <a:bodyPr/>
          <a:lstStyle/>
          <a:p>
            <a:fld id="{6D22F896-40B5-4ADD-8801-0D06FADFA095}" type="slidenum">
              <a:rPr lang="en-US" smtClean="0">
                <a:solidFill>
                  <a:srgbClr val="D5AA42"/>
                </a:solidFill>
              </a:rPr>
              <a:pPr/>
              <a:t>12</a:t>
            </a:fld>
            <a:endParaRPr lang="en-US" dirty="0">
              <a:solidFill>
                <a:srgbClr val="D5AA42"/>
              </a:solidFill>
            </a:endParaRPr>
          </a:p>
        </p:txBody>
      </p:sp>
      <p:pic>
        <p:nvPicPr>
          <p:cNvPr id="11" name="Google Shape;152;p17">
            <a:extLst>
              <a:ext uri="{FF2B5EF4-FFF2-40B4-BE49-F238E27FC236}">
                <a16:creationId xmlns:a16="http://schemas.microsoft.com/office/drawing/2014/main" id="{74981266-75FE-9A94-1E61-8D4D4CA93415}"/>
              </a:ext>
            </a:extLst>
          </p:cNvPr>
          <p:cNvPicPr preferRelativeResize="0"/>
          <p:nvPr/>
        </p:nvPicPr>
        <p:blipFill rotWithShape="1">
          <a:blip r:embed="rId3">
            <a:alphaModFix/>
          </a:blip>
          <a:srcRect l="-193" t="-744" r="192" b="743"/>
          <a:stretch/>
        </p:blipFill>
        <p:spPr>
          <a:xfrm>
            <a:off x="7351358" y="1715825"/>
            <a:ext cx="4840642" cy="3793898"/>
          </a:xfrm>
          <a:prstGeom prst="rect">
            <a:avLst/>
          </a:prstGeom>
          <a:noFill/>
          <a:ln>
            <a:noFill/>
          </a:ln>
        </p:spPr>
      </p:pic>
      <p:pic>
        <p:nvPicPr>
          <p:cNvPr id="12" name="Google Shape;135;p15">
            <a:extLst>
              <a:ext uri="{FF2B5EF4-FFF2-40B4-BE49-F238E27FC236}">
                <a16:creationId xmlns:a16="http://schemas.microsoft.com/office/drawing/2014/main" id="{9B585706-4899-0A0D-4572-7283D75211FD}"/>
              </a:ext>
            </a:extLst>
          </p:cNvPr>
          <p:cNvPicPr preferRelativeResize="0"/>
          <p:nvPr/>
        </p:nvPicPr>
        <p:blipFill rotWithShape="1">
          <a:blip r:embed="rId4">
            <a:alphaModFix/>
          </a:blip>
          <a:srcRect/>
          <a:stretch/>
        </p:blipFill>
        <p:spPr>
          <a:xfrm>
            <a:off x="0" y="1715825"/>
            <a:ext cx="7184571" cy="3793898"/>
          </a:xfrm>
          <a:prstGeom prst="rect">
            <a:avLst/>
          </a:prstGeom>
          <a:noFill/>
          <a:ln>
            <a:noFill/>
          </a:ln>
        </p:spPr>
      </p:pic>
    </p:spTree>
    <p:extLst>
      <p:ext uri="{BB962C8B-B14F-4D97-AF65-F5344CB8AC3E}">
        <p14:creationId xmlns:p14="http://schemas.microsoft.com/office/powerpoint/2010/main" val="3879552055"/>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F97DB30E-9885-FC41-9C1B-92555A9CD48D}"/>
              </a:ext>
            </a:extLst>
          </p:cNvPr>
          <p:cNvSpPr>
            <a:spLocks noGrp="1"/>
          </p:cNvSpPr>
          <p:nvPr>
            <p:ph type="title"/>
          </p:nvPr>
        </p:nvSpPr>
        <p:spPr>
          <a:xfrm>
            <a:off x="4115651" y="334124"/>
            <a:ext cx="4901740" cy="1080938"/>
          </a:xfrm>
        </p:spPr>
        <p:txBody>
          <a:bodyPr/>
          <a:lstStyle/>
          <a:p>
            <a:r>
              <a:rPr lang="en-US" sz="3600" b="1" dirty="0">
                <a:solidFill>
                  <a:schemeClr val="bg1"/>
                </a:solidFill>
                <a:latin typeface="Times New Roman" panose="02020603050405020304" pitchFamily="18" charset="0"/>
                <a:cs typeface="Times New Roman" panose="02020603050405020304" pitchFamily="18" charset="0"/>
              </a:rPr>
              <a:t>Validation Dataset</a:t>
            </a:r>
          </a:p>
        </p:txBody>
      </p:sp>
      <p:sp>
        <p:nvSpPr>
          <p:cNvPr id="5" name="Slayt Numarası Yer Tutucusu 4">
            <a:extLst>
              <a:ext uri="{FF2B5EF4-FFF2-40B4-BE49-F238E27FC236}">
                <a16:creationId xmlns:a16="http://schemas.microsoft.com/office/drawing/2014/main" id="{AF67E35D-4E35-724D-AD75-B99F347B49C9}"/>
              </a:ext>
            </a:extLst>
          </p:cNvPr>
          <p:cNvSpPr>
            <a:spLocks noGrp="1"/>
          </p:cNvSpPr>
          <p:nvPr>
            <p:ph type="sldNum" sz="quarter" idx="12"/>
          </p:nvPr>
        </p:nvSpPr>
        <p:spPr/>
        <p:txBody>
          <a:bodyPr/>
          <a:lstStyle/>
          <a:p>
            <a:fld id="{6D22F896-40B5-4ADD-8801-0D06FADFA095}" type="slidenum">
              <a:rPr lang="en-US" smtClean="0">
                <a:solidFill>
                  <a:srgbClr val="D5AA42"/>
                </a:solidFill>
              </a:rPr>
              <a:pPr/>
              <a:t>13</a:t>
            </a:fld>
            <a:endParaRPr lang="en-US" dirty="0">
              <a:solidFill>
                <a:srgbClr val="D5AA42"/>
              </a:solidFill>
            </a:endParaRPr>
          </a:p>
        </p:txBody>
      </p:sp>
      <p:sp>
        <p:nvSpPr>
          <p:cNvPr id="26" name="Unvan 1">
            <a:extLst>
              <a:ext uri="{FF2B5EF4-FFF2-40B4-BE49-F238E27FC236}">
                <a16:creationId xmlns:a16="http://schemas.microsoft.com/office/drawing/2014/main" id="{BEB4BB24-E007-EC48-5E2D-7BDFFD845F6B}"/>
              </a:ext>
            </a:extLst>
          </p:cNvPr>
          <p:cNvSpPr txBox="1">
            <a:spLocks/>
          </p:cNvSpPr>
          <p:nvPr/>
        </p:nvSpPr>
        <p:spPr>
          <a:xfrm>
            <a:off x="327604" y="1744394"/>
            <a:ext cx="10743670" cy="22457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Trebuchet MS (Headings)"/>
                <a:ea typeface="+mj-ea"/>
                <a:cs typeface="Trebuchet MS (Headings)"/>
              </a:defRPr>
            </a:lvl1pPr>
          </a:lstStyle>
          <a:p>
            <a:pPr indent="342900" algn="just">
              <a:lnSpc>
                <a:spcPct val="150000"/>
              </a:lnSpc>
            </a:pPr>
            <a:r>
              <a:rPr lang="en-GB" sz="1800" dirty="0">
                <a:solidFill>
                  <a:schemeClr val="bg1"/>
                </a:solidFill>
                <a:latin typeface="Times New Roman" panose="02020603050405020304" pitchFamily="18" charset="0"/>
                <a:ea typeface="Times New Roman" panose="02020603050405020304" pitchFamily="18" charset="0"/>
              </a:rPr>
              <a:t>The validation set is unused part of the dataset. This part is used to test the dataset.</a:t>
            </a:r>
          </a:p>
          <a:p>
            <a:pPr indent="342900" algn="just">
              <a:lnSpc>
                <a:spcPct val="150000"/>
              </a:lnSpc>
            </a:pPr>
            <a:r>
              <a:rPr lang="en-GB" sz="1800" dirty="0">
                <a:solidFill>
                  <a:schemeClr val="bg1"/>
                </a:solidFill>
                <a:latin typeface="Times New Roman" panose="02020603050405020304" pitchFamily="18" charset="0"/>
                <a:ea typeface="Times New Roman" panose="02020603050405020304" pitchFamily="18" charset="0"/>
              </a:rPr>
              <a:t>After finishing the training process several times, the performance of the model was evaluated on the test set to determine how well it generalized to the new data. This step may include calculating various performance metrics such as accuracy, precision, recall, and F1-score.</a:t>
            </a:r>
          </a:p>
        </p:txBody>
      </p:sp>
      <p:pic>
        <p:nvPicPr>
          <p:cNvPr id="3" name="Picture 2">
            <a:extLst>
              <a:ext uri="{FF2B5EF4-FFF2-40B4-BE49-F238E27FC236}">
                <a16:creationId xmlns:a16="http://schemas.microsoft.com/office/drawing/2014/main" id="{4DC81CD5-75EA-2620-9F8A-E2A43E911DF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7603" y="4235707"/>
            <a:ext cx="10743669" cy="2288169"/>
          </a:xfrm>
          <a:prstGeom prst="rect">
            <a:avLst/>
          </a:prstGeom>
          <a:noFill/>
          <a:ln>
            <a:noFill/>
          </a:ln>
        </p:spPr>
      </p:pic>
    </p:spTree>
    <p:extLst>
      <p:ext uri="{BB962C8B-B14F-4D97-AF65-F5344CB8AC3E}">
        <p14:creationId xmlns:p14="http://schemas.microsoft.com/office/powerpoint/2010/main" val="3398449839"/>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 calcmode="lin" valueType="num">
                                      <p:cBhvr additive="base">
                                        <p:cTn id="7"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anim calcmode="lin" valueType="num">
                                      <p:cBhvr additive="base">
                                        <p:cTn id="11" dur="500" fill="hold"/>
                                        <p:tgtEl>
                                          <p:spTgt spid="2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allAtOnce"/>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F97DB30E-9885-FC41-9C1B-92555A9CD48D}"/>
              </a:ext>
            </a:extLst>
          </p:cNvPr>
          <p:cNvSpPr>
            <a:spLocks noGrp="1"/>
          </p:cNvSpPr>
          <p:nvPr>
            <p:ph type="title"/>
          </p:nvPr>
        </p:nvSpPr>
        <p:spPr>
          <a:xfrm>
            <a:off x="4115651" y="334124"/>
            <a:ext cx="4901740" cy="1080938"/>
          </a:xfrm>
        </p:spPr>
        <p:txBody>
          <a:bodyPr/>
          <a:lstStyle/>
          <a:p>
            <a:r>
              <a:rPr lang="en-US" sz="3600" b="1" dirty="0">
                <a:solidFill>
                  <a:schemeClr val="bg1"/>
                </a:solidFill>
                <a:latin typeface="Times New Roman" panose="02020603050405020304" pitchFamily="18" charset="0"/>
                <a:cs typeface="Times New Roman" panose="02020603050405020304" pitchFamily="18" charset="0"/>
              </a:rPr>
              <a:t>Validation Dataset</a:t>
            </a:r>
          </a:p>
        </p:txBody>
      </p:sp>
      <p:sp>
        <p:nvSpPr>
          <p:cNvPr id="5" name="Slayt Numarası Yer Tutucusu 4">
            <a:extLst>
              <a:ext uri="{FF2B5EF4-FFF2-40B4-BE49-F238E27FC236}">
                <a16:creationId xmlns:a16="http://schemas.microsoft.com/office/drawing/2014/main" id="{AF67E35D-4E35-724D-AD75-B99F347B49C9}"/>
              </a:ext>
            </a:extLst>
          </p:cNvPr>
          <p:cNvSpPr>
            <a:spLocks noGrp="1"/>
          </p:cNvSpPr>
          <p:nvPr>
            <p:ph type="sldNum" sz="quarter" idx="12"/>
          </p:nvPr>
        </p:nvSpPr>
        <p:spPr/>
        <p:txBody>
          <a:bodyPr/>
          <a:lstStyle/>
          <a:p>
            <a:fld id="{6D22F896-40B5-4ADD-8801-0D06FADFA095}" type="slidenum">
              <a:rPr lang="en-US" smtClean="0">
                <a:solidFill>
                  <a:srgbClr val="D5AA42"/>
                </a:solidFill>
              </a:rPr>
              <a:pPr/>
              <a:t>14</a:t>
            </a:fld>
            <a:endParaRPr lang="en-US" dirty="0">
              <a:solidFill>
                <a:srgbClr val="D5AA42"/>
              </a:solidFill>
            </a:endParaRPr>
          </a:p>
        </p:txBody>
      </p:sp>
      <p:pic>
        <p:nvPicPr>
          <p:cNvPr id="6" name="Picture 5">
            <a:extLst>
              <a:ext uri="{FF2B5EF4-FFF2-40B4-BE49-F238E27FC236}">
                <a16:creationId xmlns:a16="http://schemas.microsoft.com/office/drawing/2014/main" id="{EABBE09C-61DF-8281-1D92-C2773882A8D5}"/>
              </a:ext>
            </a:extLst>
          </p:cNvPr>
          <p:cNvPicPr>
            <a:picLocks noChangeAspect="1"/>
          </p:cNvPicPr>
          <p:nvPr/>
        </p:nvPicPr>
        <p:blipFill>
          <a:blip r:embed="rId3"/>
          <a:stretch>
            <a:fillRect/>
          </a:stretch>
        </p:blipFill>
        <p:spPr>
          <a:xfrm>
            <a:off x="7538977" y="1850133"/>
            <a:ext cx="2753109" cy="1991003"/>
          </a:xfrm>
          <a:prstGeom prst="rect">
            <a:avLst/>
          </a:prstGeom>
        </p:spPr>
      </p:pic>
      <p:pic>
        <p:nvPicPr>
          <p:cNvPr id="8" name="Picture 7">
            <a:extLst>
              <a:ext uri="{FF2B5EF4-FFF2-40B4-BE49-F238E27FC236}">
                <a16:creationId xmlns:a16="http://schemas.microsoft.com/office/drawing/2014/main" id="{E544580D-7229-5F06-15FE-66F69BC53998}"/>
              </a:ext>
            </a:extLst>
          </p:cNvPr>
          <p:cNvPicPr>
            <a:picLocks noChangeAspect="1"/>
          </p:cNvPicPr>
          <p:nvPr/>
        </p:nvPicPr>
        <p:blipFill>
          <a:blip r:embed="rId4"/>
          <a:stretch>
            <a:fillRect/>
          </a:stretch>
        </p:blipFill>
        <p:spPr>
          <a:xfrm>
            <a:off x="1074336" y="4179300"/>
            <a:ext cx="3086826" cy="2344575"/>
          </a:xfrm>
          <a:prstGeom prst="rect">
            <a:avLst/>
          </a:prstGeom>
        </p:spPr>
      </p:pic>
      <p:pic>
        <p:nvPicPr>
          <p:cNvPr id="10" name="Picture 9">
            <a:extLst>
              <a:ext uri="{FF2B5EF4-FFF2-40B4-BE49-F238E27FC236}">
                <a16:creationId xmlns:a16="http://schemas.microsoft.com/office/drawing/2014/main" id="{A669F0E0-F6B8-2256-D272-795228C97110}"/>
              </a:ext>
            </a:extLst>
          </p:cNvPr>
          <p:cNvPicPr>
            <a:picLocks noChangeAspect="1"/>
          </p:cNvPicPr>
          <p:nvPr/>
        </p:nvPicPr>
        <p:blipFill>
          <a:blip r:embed="rId5"/>
          <a:stretch>
            <a:fillRect/>
          </a:stretch>
        </p:blipFill>
        <p:spPr>
          <a:xfrm>
            <a:off x="1074336" y="1870379"/>
            <a:ext cx="3041315" cy="2075680"/>
          </a:xfrm>
          <a:prstGeom prst="rect">
            <a:avLst/>
          </a:prstGeom>
        </p:spPr>
      </p:pic>
      <p:pic>
        <p:nvPicPr>
          <p:cNvPr id="12" name="Picture 11">
            <a:extLst>
              <a:ext uri="{FF2B5EF4-FFF2-40B4-BE49-F238E27FC236}">
                <a16:creationId xmlns:a16="http://schemas.microsoft.com/office/drawing/2014/main" id="{D9B5A327-88BF-E998-71C9-1B546E19622F}"/>
              </a:ext>
            </a:extLst>
          </p:cNvPr>
          <p:cNvPicPr>
            <a:picLocks noChangeAspect="1"/>
          </p:cNvPicPr>
          <p:nvPr/>
        </p:nvPicPr>
        <p:blipFill>
          <a:blip r:embed="rId6"/>
          <a:stretch>
            <a:fillRect/>
          </a:stretch>
        </p:blipFill>
        <p:spPr>
          <a:xfrm>
            <a:off x="7538977" y="3946059"/>
            <a:ext cx="2753109" cy="2577817"/>
          </a:xfrm>
          <a:prstGeom prst="rect">
            <a:avLst/>
          </a:prstGeom>
        </p:spPr>
      </p:pic>
    </p:spTree>
    <p:extLst>
      <p:ext uri="{BB962C8B-B14F-4D97-AF65-F5344CB8AC3E}">
        <p14:creationId xmlns:p14="http://schemas.microsoft.com/office/powerpoint/2010/main" val="621307892"/>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BDB6B0CD-BD74-F443-9C1B-854025CB9ED9}"/>
              </a:ext>
            </a:extLst>
          </p:cNvPr>
          <p:cNvSpPr>
            <a:spLocks noGrp="1"/>
          </p:cNvSpPr>
          <p:nvPr>
            <p:ph type="title"/>
          </p:nvPr>
        </p:nvSpPr>
        <p:spPr/>
        <p:txBody>
          <a:bodyPr/>
          <a:lstStyle/>
          <a:p>
            <a:r>
              <a:rPr lang="en-GB" dirty="0">
                <a:solidFill>
                  <a:schemeClr val="bg1"/>
                </a:solidFill>
              </a:rPr>
              <a:t>Running video</a:t>
            </a:r>
            <a:endParaRPr lang="tr-TR" dirty="0">
              <a:solidFill>
                <a:schemeClr val="bg1"/>
              </a:solidFill>
            </a:endParaRPr>
          </a:p>
        </p:txBody>
      </p:sp>
      <p:sp>
        <p:nvSpPr>
          <p:cNvPr id="4" name="Slayt Numarası Yer Tutucusu 3">
            <a:extLst>
              <a:ext uri="{FF2B5EF4-FFF2-40B4-BE49-F238E27FC236}">
                <a16:creationId xmlns:a16="http://schemas.microsoft.com/office/drawing/2014/main" id="{D0F650BC-0E36-104C-9FBD-0CA255F11EFD}"/>
              </a:ext>
            </a:extLst>
          </p:cNvPr>
          <p:cNvSpPr>
            <a:spLocks noGrp="1"/>
          </p:cNvSpPr>
          <p:nvPr>
            <p:ph type="sldNum" sz="quarter" idx="12"/>
          </p:nvPr>
        </p:nvSpPr>
        <p:spPr/>
        <p:txBody>
          <a:bodyPr/>
          <a:lstStyle/>
          <a:p>
            <a:fld id="{6D22F896-40B5-4ADD-8801-0D06FADFA095}" type="slidenum">
              <a:rPr lang="en-US" smtClean="0">
                <a:solidFill>
                  <a:srgbClr val="B08F3E"/>
                </a:solidFill>
              </a:rPr>
              <a:pPr/>
              <a:t>15</a:t>
            </a:fld>
            <a:endParaRPr lang="en-US" dirty="0">
              <a:solidFill>
                <a:srgbClr val="B08F3E"/>
              </a:solidFill>
            </a:endParaRPr>
          </a:p>
        </p:txBody>
      </p:sp>
      <p:pic>
        <p:nvPicPr>
          <p:cNvPr id="8" name="Online Media 7" title="Runing ULAŞIMDA YAPA ZEKA project">
            <a:hlinkClick r:id="" action="ppaction://media"/>
            <a:extLst>
              <a:ext uri="{FF2B5EF4-FFF2-40B4-BE49-F238E27FC236}">
                <a16:creationId xmlns:a16="http://schemas.microsoft.com/office/drawing/2014/main" id="{604945CB-3062-B1CA-9F89-9F05F1DBE284}"/>
              </a:ext>
            </a:extLst>
          </p:cNvPr>
          <p:cNvPicPr>
            <a:picLocks noRot="1" noChangeAspect="1"/>
          </p:cNvPicPr>
          <p:nvPr>
            <a:videoFile r:link="rId1"/>
          </p:nvPr>
        </p:nvPicPr>
        <p:blipFill>
          <a:blip r:embed="rId4"/>
          <a:stretch>
            <a:fillRect/>
          </a:stretch>
        </p:blipFill>
        <p:spPr>
          <a:xfrm>
            <a:off x="1659988" y="1530440"/>
            <a:ext cx="8996062" cy="5082775"/>
          </a:xfrm>
          <a:prstGeom prst="rect">
            <a:avLst/>
          </a:prstGeom>
        </p:spPr>
      </p:pic>
    </p:spTree>
    <p:extLst>
      <p:ext uri="{BB962C8B-B14F-4D97-AF65-F5344CB8AC3E}">
        <p14:creationId xmlns:p14="http://schemas.microsoft.com/office/powerpoint/2010/main" val="4281462454"/>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F97DB30E-9885-FC41-9C1B-92555A9CD48D}"/>
              </a:ext>
            </a:extLst>
          </p:cNvPr>
          <p:cNvSpPr>
            <a:spLocks noGrp="1"/>
          </p:cNvSpPr>
          <p:nvPr>
            <p:ph type="title"/>
          </p:nvPr>
        </p:nvSpPr>
        <p:spPr>
          <a:xfrm>
            <a:off x="4115651" y="334124"/>
            <a:ext cx="4901740" cy="1080938"/>
          </a:xfrm>
        </p:spPr>
        <p:txBody>
          <a:bodyPr/>
          <a:lstStyle/>
          <a:p>
            <a:r>
              <a:rPr lang="en-GB" b="1" dirty="0">
                <a:solidFill>
                  <a:schemeClr val="bg1"/>
                </a:solidFill>
                <a:latin typeface="Times New Roman" panose="02020603050405020304" pitchFamily="18" charset="0"/>
                <a:cs typeface="Times New Roman" panose="02020603050405020304" pitchFamily="18" charset="0"/>
              </a:rPr>
              <a:t>Running Video</a:t>
            </a:r>
            <a:endParaRPr lang="en-US" sz="3600" b="1" dirty="0">
              <a:solidFill>
                <a:schemeClr val="bg1"/>
              </a:solidFill>
              <a:latin typeface="Times New Roman" panose="02020603050405020304" pitchFamily="18" charset="0"/>
              <a:cs typeface="Times New Roman" panose="02020603050405020304" pitchFamily="18" charset="0"/>
            </a:endParaRPr>
          </a:p>
        </p:txBody>
      </p:sp>
      <p:sp>
        <p:nvSpPr>
          <p:cNvPr id="5" name="Slayt Numarası Yer Tutucusu 4">
            <a:extLst>
              <a:ext uri="{FF2B5EF4-FFF2-40B4-BE49-F238E27FC236}">
                <a16:creationId xmlns:a16="http://schemas.microsoft.com/office/drawing/2014/main" id="{AF67E35D-4E35-724D-AD75-B99F347B49C9}"/>
              </a:ext>
            </a:extLst>
          </p:cNvPr>
          <p:cNvSpPr>
            <a:spLocks noGrp="1"/>
          </p:cNvSpPr>
          <p:nvPr>
            <p:ph type="sldNum" sz="quarter" idx="12"/>
          </p:nvPr>
        </p:nvSpPr>
        <p:spPr/>
        <p:txBody>
          <a:bodyPr/>
          <a:lstStyle/>
          <a:p>
            <a:fld id="{6D22F896-40B5-4ADD-8801-0D06FADFA095}" type="slidenum">
              <a:rPr lang="en-US" smtClean="0">
                <a:solidFill>
                  <a:srgbClr val="D5AA42"/>
                </a:solidFill>
              </a:rPr>
              <a:pPr/>
              <a:t>16</a:t>
            </a:fld>
            <a:endParaRPr lang="en-US" dirty="0">
              <a:solidFill>
                <a:srgbClr val="D5AA42"/>
              </a:solidFill>
            </a:endParaRPr>
          </a:p>
        </p:txBody>
      </p:sp>
      <p:pic>
        <p:nvPicPr>
          <p:cNvPr id="3" name="Online Media 2" title="graduation project">
            <a:hlinkClick r:id="" action="ppaction://media"/>
            <a:extLst>
              <a:ext uri="{FF2B5EF4-FFF2-40B4-BE49-F238E27FC236}">
                <a16:creationId xmlns:a16="http://schemas.microsoft.com/office/drawing/2014/main" id="{3441C538-73FD-1524-EAB1-85A9E96EEB17}"/>
              </a:ext>
            </a:extLst>
          </p:cNvPr>
          <p:cNvPicPr>
            <a:picLocks noRot="1" noChangeAspect="1"/>
          </p:cNvPicPr>
          <p:nvPr>
            <a:videoFile r:link="rId1"/>
          </p:nvPr>
        </p:nvPicPr>
        <p:blipFill>
          <a:blip r:embed="rId3"/>
          <a:stretch>
            <a:fillRect/>
          </a:stretch>
        </p:blipFill>
        <p:spPr>
          <a:xfrm>
            <a:off x="1559950" y="1572591"/>
            <a:ext cx="9072099" cy="5125736"/>
          </a:xfrm>
          <a:prstGeom prst="rect">
            <a:avLst/>
          </a:prstGeom>
        </p:spPr>
      </p:pic>
    </p:spTree>
    <p:extLst>
      <p:ext uri="{BB962C8B-B14F-4D97-AF65-F5344CB8AC3E}">
        <p14:creationId xmlns:p14="http://schemas.microsoft.com/office/powerpoint/2010/main" val="3868262400"/>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BDB6B0CD-BD74-F443-9C1B-854025CB9ED9}"/>
              </a:ext>
            </a:extLst>
          </p:cNvPr>
          <p:cNvSpPr>
            <a:spLocks noGrp="1"/>
          </p:cNvSpPr>
          <p:nvPr>
            <p:ph type="title"/>
          </p:nvPr>
        </p:nvSpPr>
        <p:spPr/>
        <p:txBody>
          <a:bodyPr/>
          <a:lstStyle/>
          <a:p>
            <a:r>
              <a:rPr lang="tr-TR" dirty="0">
                <a:solidFill>
                  <a:schemeClr val="bg1"/>
                </a:solidFill>
              </a:rPr>
              <a:t>Hazırlayanlar</a:t>
            </a:r>
          </a:p>
        </p:txBody>
      </p:sp>
      <p:sp>
        <p:nvSpPr>
          <p:cNvPr id="4" name="Slayt Numarası Yer Tutucusu 3">
            <a:extLst>
              <a:ext uri="{FF2B5EF4-FFF2-40B4-BE49-F238E27FC236}">
                <a16:creationId xmlns:a16="http://schemas.microsoft.com/office/drawing/2014/main" id="{D0F650BC-0E36-104C-9FBD-0CA255F11EFD}"/>
              </a:ext>
            </a:extLst>
          </p:cNvPr>
          <p:cNvSpPr>
            <a:spLocks noGrp="1"/>
          </p:cNvSpPr>
          <p:nvPr>
            <p:ph type="sldNum" sz="quarter" idx="12"/>
          </p:nvPr>
        </p:nvSpPr>
        <p:spPr/>
        <p:txBody>
          <a:bodyPr/>
          <a:lstStyle/>
          <a:p>
            <a:fld id="{6D22F896-40B5-4ADD-8801-0D06FADFA095}" type="slidenum">
              <a:rPr lang="en-US" smtClean="0">
                <a:solidFill>
                  <a:srgbClr val="B08F3E"/>
                </a:solidFill>
              </a:rPr>
              <a:pPr/>
              <a:t>17</a:t>
            </a:fld>
            <a:endParaRPr lang="en-US" dirty="0">
              <a:solidFill>
                <a:srgbClr val="B08F3E"/>
              </a:solidFill>
            </a:endParaRPr>
          </a:p>
        </p:txBody>
      </p:sp>
      <p:sp>
        <p:nvSpPr>
          <p:cNvPr id="5" name="TextBox 4">
            <a:extLst>
              <a:ext uri="{FF2B5EF4-FFF2-40B4-BE49-F238E27FC236}">
                <a16:creationId xmlns:a16="http://schemas.microsoft.com/office/drawing/2014/main" id="{56D199A9-4771-DB70-A479-C761CFF0AD61}"/>
              </a:ext>
            </a:extLst>
          </p:cNvPr>
          <p:cNvSpPr txBox="1"/>
          <p:nvPr/>
        </p:nvSpPr>
        <p:spPr>
          <a:xfrm>
            <a:off x="1415502" y="4865336"/>
            <a:ext cx="3211135" cy="369332"/>
          </a:xfrm>
          <a:prstGeom prst="rect">
            <a:avLst/>
          </a:prstGeom>
          <a:noFill/>
        </p:spPr>
        <p:txBody>
          <a:bodyPr wrap="none" rtlCol="0">
            <a:spAutoFit/>
          </a:bodyPr>
          <a:lstStyle/>
          <a:p>
            <a:r>
              <a:rPr lang="tr-TR" sz="1800" dirty="0">
                <a:solidFill>
                  <a:srgbClr val="000000"/>
                </a:solidFill>
                <a:effectLst/>
                <a:latin typeface="Times New Roman" panose="02020603050405020304" pitchFamily="18" charset="0"/>
                <a:ea typeface="Times New Roman" panose="02020603050405020304" pitchFamily="18" charset="0"/>
              </a:rPr>
              <a:t>Muhammed MUBAKEROĞLU </a:t>
            </a:r>
            <a:endParaRPr lang="en-US" sz="1600" b="1" dirty="0">
              <a:solidFill>
                <a:schemeClr val="bg1"/>
              </a:solidFill>
              <a:latin typeface="DM Sans" pitchFamily="2" charset="0"/>
            </a:endParaRPr>
          </a:p>
        </p:txBody>
      </p:sp>
      <p:pic>
        <p:nvPicPr>
          <p:cNvPr id="6" name="Picture Placeholder 18">
            <a:extLst>
              <a:ext uri="{FF2B5EF4-FFF2-40B4-BE49-F238E27FC236}">
                <a16:creationId xmlns:a16="http://schemas.microsoft.com/office/drawing/2014/main" id="{C95FAE09-7591-A062-BCC0-1EA57DCD885C}"/>
              </a:ext>
            </a:extLst>
          </p:cNvPr>
          <p:cNvPicPr>
            <a:picLocks noChangeAspect="1"/>
          </p:cNvPicPr>
          <p:nvPr/>
        </p:nvPicPr>
        <p:blipFill rotWithShape="1">
          <a:blip r:embed="rId2"/>
          <a:srcRect t="8109" b="46845"/>
          <a:stretch/>
        </p:blipFill>
        <p:spPr>
          <a:xfrm>
            <a:off x="1926489" y="2501544"/>
            <a:ext cx="2189162" cy="2187575"/>
          </a:xfrm>
          <a:prstGeom prst="flowChartConnector">
            <a:avLst/>
          </a:prstGeom>
        </p:spPr>
      </p:pic>
      <p:sp>
        <p:nvSpPr>
          <p:cNvPr id="9" name="TextBox 8">
            <a:extLst>
              <a:ext uri="{FF2B5EF4-FFF2-40B4-BE49-F238E27FC236}">
                <a16:creationId xmlns:a16="http://schemas.microsoft.com/office/drawing/2014/main" id="{78784A86-C9FE-2FA9-1808-A7B0DD8228B9}"/>
              </a:ext>
            </a:extLst>
          </p:cNvPr>
          <p:cNvSpPr txBox="1"/>
          <p:nvPr/>
        </p:nvSpPr>
        <p:spPr>
          <a:xfrm>
            <a:off x="7534706" y="4865336"/>
            <a:ext cx="2544286" cy="369332"/>
          </a:xfrm>
          <a:prstGeom prst="rect">
            <a:avLst/>
          </a:prstGeom>
          <a:noFill/>
        </p:spPr>
        <p:txBody>
          <a:bodyPr wrap="none" rtlCol="0">
            <a:spAutoFit/>
          </a:bodyPr>
          <a:lstStyle/>
          <a:p>
            <a:r>
              <a:rPr lang="tr-TR" sz="1800" dirty="0">
                <a:solidFill>
                  <a:srgbClr val="000000"/>
                </a:solidFill>
                <a:effectLst/>
                <a:latin typeface="Times New Roman" panose="02020603050405020304" pitchFamily="18" charset="0"/>
                <a:ea typeface="Times New Roman" panose="02020603050405020304" pitchFamily="18" charset="0"/>
              </a:rPr>
              <a:t>Müeyyed ĞARZUDDİN </a:t>
            </a:r>
            <a:endParaRPr lang="en-US" sz="1600" b="1" dirty="0">
              <a:solidFill>
                <a:schemeClr val="bg1"/>
              </a:solidFill>
              <a:latin typeface="DM Sans" pitchFamily="2" charset="0"/>
            </a:endParaRPr>
          </a:p>
        </p:txBody>
      </p:sp>
      <p:pic>
        <p:nvPicPr>
          <p:cNvPr id="10" name="Picture Placeholder 23">
            <a:extLst>
              <a:ext uri="{FF2B5EF4-FFF2-40B4-BE49-F238E27FC236}">
                <a16:creationId xmlns:a16="http://schemas.microsoft.com/office/drawing/2014/main" id="{4A337AB2-9510-1B79-56AE-DCBAFD9FA0A4}"/>
              </a:ext>
            </a:extLst>
          </p:cNvPr>
          <p:cNvPicPr>
            <a:picLocks noChangeAspect="1"/>
          </p:cNvPicPr>
          <p:nvPr/>
        </p:nvPicPr>
        <p:blipFill>
          <a:blip r:embed="rId3"/>
          <a:srcRect t="21875" b="21875"/>
          <a:stretch/>
        </p:blipFill>
        <p:spPr>
          <a:xfrm>
            <a:off x="7712268" y="2501544"/>
            <a:ext cx="2189162" cy="2189162"/>
          </a:xfrm>
          <a:prstGeom prst="flowChartConnector">
            <a:avLst/>
          </a:prstGeom>
        </p:spPr>
      </p:pic>
    </p:spTree>
    <p:extLst>
      <p:ext uri="{BB962C8B-B14F-4D97-AF65-F5344CB8AC3E}">
        <p14:creationId xmlns:p14="http://schemas.microsoft.com/office/powerpoint/2010/main" val="1864024988"/>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1">
            <a:extLst>
              <a:ext uri="{FF2B5EF4-FFF2-40B4-BE49-F238E27FC236}">
                <a16:creationId xmlns:a16="http://schemas.microsoft.com/office/drawing/2014/main" id="{5B1DE0C0-992D-44B5-8652-44254F44F1CB}"/>
              </a:ext>
            </a:extLst>
          </p:cNvPr>
          <p:cNvSpPr/>
          <p:nvPr/>
        </p:nvSpPr>
        <p:spPr>
          <a:xfrm>
            <a:off x="0" y="0"/>
            <a:ext cx="12192000" cy="6858000"/>
          </a:xfrm>
          <a:prstGeom prst="rect">
            <a:avLst/>
          </a:prstGeom>
          <a:solidFill>
            <a:srgbClr val="33333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Bahnschrift" pitchFamily="34" charset="0"/>
            </a:endParaRPr>
          </a:p>
        </p:txBody>
      </p:sp>
      <p:pic>
        <p:nvPicPr>
          <p:cNvPr id="3" name="Picture 2" descr="C:\Users\SEMA\Desktop\CANSU\00 DOKÜMANLAR\altin_yaldiz_logo_tr_eng-13.png"/>
          <p:cNvPicPr>
            <a:picLocks noChangeAspect="1" noChangeArrowheads="1"/>
          </p:cNvPicPr>
          <p:nvPr/>
        </p:nvPicPr>
        <p:blipFill>
          <a:blip r:embed="rId2" cstate="print"/>
          <a:srcRect/>
          <a:stretch>
            <a:fillRect/>
          </a:stretch>
        </p:blipFill>
        <p:spPr bwMode="auto">
          <a:xfrm>
            <a:off x="3852356" y="438630"/>
            <a:ext cx="4487287" cy="3251608"/>
          </a:xfrm>
          <a:prstGeom prst="rect">
            <a:avLst/>
          </a:prstGeom>
          <a:noFill/>
        </p:spPr>
      </p:pic>
      <p:sp>
        <p:nvSpPr>
          <p:cNvPr id="4" name="Unvan 1">
            <a:extLst>
              <a:ext uri="{FF2B5EF4-FFF2-40B4-BE49-F238E27FC236}">
                <a16:creationId xmlns:a16="http://schemas.microsoft.com/office/drawing/2014/main" id="{997722F5-0B30-F90F-AC87-57C45B390B6D}"/>
              </a:ext>
            </a:extLst>
          </p:cNvPr>
          <p:cNvSpPr txBox="1">
            <a:spLocks/>
          </p:cNvSpPr>
          <p:nvPr/>
        </p:nvSpPr>
        <p:spPr>
          <a:xfrm>
            <a:off x="2108500" y="3822910"/>
            <a:ext cx="7974999" cy="988239"/>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Trebuchet MS (Headings)"/>
                <a:ea typeface="+mj-ea"/>
                <a:cs typeface="Trebuchet MS (Headings)"/>
              </a:defRPr>
            </a:lvl1pPr>
          </a:lstStyle>
          <a:p>
            <a:pPr algn="ctr"/>
            <a:r>
              <a:rPr lang="tr-TR" dirty="0"/>
              <a:t>Dinlediğiniz için teşekkürler</a:t>
            </a:r>
          </a:p>
        </p:txBody>
      </p:sp>
    </p:spTree>
    <p:extLst>
      <p:ext uri="{BB962C8B-B14F-4D97-AF65-F5344CB8AC3E}">
        <p14:creationId xmlns:p14="http://schemas.microsoft.com/office/powerpoint/2010/main" val="2587375249"/>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1">
            <a:extLst>
              <a:ext uri="{FF2B5EF4-FFF2-40B4-BE49-F238E27FC236}">
                <a16:creationId xmlns:a16="http://schemas.microsoft.com/office/drawing/2014/main" id="{5B1DE0C0-992D-44B5-8652-44254F44F1CB}"/>
              </a:ext>
            </a:extLst>
          </p:cNvPr>
          <p:cNvSpPr/>
          <p:nvPr/>
        </p:nvSpPr>
        <p:spPr>
          <a:xfrm>
            <a:off x="0" y="0"/>
            <a:ext cx="12192000" cy="6858000"/>
          </a:xfrm>
          <a:prstGeom prst="rect">
            <a:avLst/>
          </a:prstGeom>
          <a:solidFill>
            <a:srgbClr val="333333"/>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Bahnschrift" pitchFamily="34" charset="0"/>
            </a:endParaRPr>
          </a:p>
        </p:txBody>
      </p:sp>
      <p:pic>
        <p:nvPicPr>
          <p:cNvPr id="3" name="Picture 2" descr="C:\Users\SEMA\Desktop\CANSU\00 DOKÜMANLAR\altin_yaldiz_logo_tr_eng-13.png"/>
          <p:cNvPicPr>
            <a:picLocks noChangeAspect="1" noChangeArrowheads="1"/>
          </p:cNvPicPr>
          <p:nvPr/>
        </p:nvPicPr>
        <p:blipFill>
          <a:blip r:embed="rId2" cstate="print"/>
          <a:srcRect/>
          <a:stretch>
            <a:fillRect/>
          </a:stretch>
        </p:blipFill>
        <p:spPr bwMode="auto">
          <a:xfrm>
            <a:off x="3852356" y="438630"/>
            <a:ext cx="4487287" cy="3251608"/>
          </a:xfrm>
          <a:prstGeom prst="rect">
            <a:avLst/>
          </a:prstGeom>
          <a:noFill/>
        </p:spPr>
      </p:pic>
      <p:sp>
        <p:nvSpPr>
          <p:cNvPr id="4" name="Unvan 1">
            <a:extLst>
              <a:ext uri="{FF2B5EF4-FFF2-40B4-BE49-F238E27FC236}">
                <a16:creationId xmlns:a16="http://schemas.microsoft.com/office/drawing/2014/main" id="{997722F5-0B30-F90F-AC87-57C45B390B6D}"/>
              </a:ext>
            </a:extLst>
          </p:cNvPr>
          <p:cNvSpPr txBox="1">
            <a:spLocks/>
          </p:cNvSpPr>
          <p:nvPr/>
        </p:nvSpPr>
        <p:spPr>
          <a:xfrm>
            <a:off x="2108500" y="3822910"/>
            <a:ext cx="7974999" cy="988239"/>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Trebuchet MS (Headings)"/>
                <a:ea typeface="+mj-ea"/>
                <a:cs typeface="Trebuchet MS (Headings)"/>
              </a:defRPr>
            </a:lvl1pPr>
          </a:lstStyle>
          <a:p>
            <a:pPr algn="ctr"/>
            <a:r>
              <a:rPr lang="en-GB" dirty="0">
                <a:solidFill>
                  <a:srgbClr val="D5AA42"/>
                </a:solidFill>
                <a:latin typeface="Times New Roman" panose="02020603050405020304" pitchFamily="18" charset="0"/>
                <a:cs typeface="Times New Roman" panose="02020603050405020304" pitchFamily="18" charset="0"/>
              </a:rPr>
              <a:t>S</a:t>
            </a:r>
            <a:r>
              <a:rPr lang="tr-TR" dirty="0">
                <a:solidFill>
                  <a:srgbClr val="D5AA42"/>
                </a:solidFill>
                <a:latin typeface="Times New Roman" panose="02020603050405020304" pitchFamily="18" charset="0"/>
                <a:cs typeface="Times New Roman" panose="02020603050405020304" pitchFamily="18" charset="0"/>
              </a:rPr>
              <a:t>ORULAR</a:t>
            </a:r>
          </a:p>
        </p:txBody>
      </p:sp>
      <p:sp>
        <p:nvSpPr>
          <p:cNvPr id="5" name="Unvan 1">
            <a:extLst>
              <a:ext uri="{FF2B5EF4-FFF2-40B4-BE49-F238E27FC236}">
                <a16:creationId xmlns:a16="http://schemas.microsoft.com/office/drawing/2014/main" id="{92B65A13-D37F-3077-9159-7A2AB5A73EDA}"/>
              </a:ext>
            </a:extLst>
          </p:cNvPr>
          <p:cNvSpPr txBox="1">
            <a:spLocks/>
          </p:cNvSpPr>
          <p:nvPr/>
        </p:nvSpPr>
        <p:spPr>
          <a:xfrm>
            <a:off x="3879510" y="4603178"/>
            <a:ext cx="4432977" cy="340643"/>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Trebuchet MS (Headings)"/>
                <a:ea typeface="+mj-ea"/>
                <a:cs typeface="Trebuchet MS (Headings)"/>
              </a:defRPr>
            </a:lvl1pPr>
          </a:lstStyle>
          <a:p>
            <a:pPr algn="ctr"/>
            <a:r>
              <a:rPr lang="tr-TR" sz="2000" dirty="0">
                <a:latin typeface="Times New Roman" panose="02020603050405020304" pitchFamily="18" charset="0"/>
                <a:cs typeface="Times New Roman" panose="02020603050405020304" pitchFamily="18" charset="0"/>
              </a:rPr>
              <a:t>Sorularınızı cevaplamaya hazırız</a:t>
            </a:r>
          </a:p>
        </p:txBody>
      </p:sp>
    </p:spTree>
    <p:extLst>
      <p:ext uri="{BB962C8B-B14F-4D97-AF65-F5344CB8AC3E}">
        <p14:creationId xmlns:p14="http://schemas.microsoft.com/office/powerpoint/2010/main" val="3069079554"/>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BDB6B0CD-BD74-F443-9C1B-854025CB9ED9}"/>
              </a:ext>
            </a:extLst>
          </p:cNvPr>
          <p:cNvSpPr>
            <a:spLocks noGrp="1"/>
          </p:cNvSpPr>
          <p:nvPr>
            <p:ph type="title"/>
          </p:nvPr>
        </p:nvSpPr>
        <p:spPr/>
        <p:txBody>
          <a:bodyPr/>
          <a:lstStyle/>
          <a:p>
            <a:r>
              <a:rPr lang="tr-TR" dirty="0">
                <a:solidFill>
                  <a:schemeClr val="bg1"/>
                </a:solidFill>
              </a:rPr>
              <a:t>Jüri Üyeleri</a:t>
            </a:r>
          </a:p>
        </p:txBody>
      </p:sp>
      <p:sp>
        <p:nvSpPr>
          <p:cNvPr id="4" name="Slayt Numarası Yer Tutucusu 3">
            <a:extLst>
              <a:ext uri="{FF2B5EF4-FFF2-40B4-BE49-F238E27FC236}">
                <a16:creationId xmlns:a16="http://schemas.microsoft.com/office/drawing/2014/main" id="{D0F650BC-0E36-104C-9FBD-0CA255F11EFD}"/>
              </a:ext>
            </a:extLst>
          </p:cNvPr>
          <p:cNvSpPr>
            <a:spLocks noGrp="1"/>
          </p:cNvSpPr>
          <p:nvPr>
            <p:ph type="sldNum" sz="quarter" idx="12"/>
          </p:nvPr>
        </p:nvSpPr>
        <p:spPr/>
        <p:txBody>
          <a:bodyPr/>
          <a:lstStyle/>
          <a:p>
            <a:fld id="{6D22F896-40B5-4ADD-8801-0D06FADFA095}" type="slidenum">
              <a:rPr lang="en-US" smtClean="0">
                <a:solidFill>
                  <a:srgbClr val="B08F3E"/>
                </a:solidFill>
              </a:rPr>
              <a:pPr/>
              <a:t>2</a:t>
            </a:fld>
            <a:endParaRPr lang="en-US" dirty="0">
              <a:solidFill>
                <a:srgbClr val="B08F3E"/>
              </a:solidFill>
            </a:endParaRPr>
          </a:p>
        </p:txBody>
      </p:sp>
      <p:grpSp>
        <p:nvGrpSpPr>
          <p:cNvPr id="17" name="Group 16">
            <a:extLst>
              <a:ext uri="{FF2B5EF4-FFF2-40B4-BE49-F238E27FC236}">
                <a16:creationId xmlns:a16="http://schemas.microsoft.com/office/drawing/2014/main" id="{52D3FBEC-6DAF-4314-3A63-23EEB490629E}"/>
              </a:ext>
            </a:extLst>
          </p:cNvPr>
          <p:cNvGrpSpPr/>
          <p:nvPr/>
        </p:nvGrpSpPr>
        <p:grpSpPr>
          <a:xfrm>
            <a:off x="1393613" y="2444289"/>
            <a:ext cx="2227832" cy="3666533"/>
            <a:chOff x="955769" y="2445876"/>
            <a:chExt cx="2227832" cy="3666533"/>
          </a:xfrm>
        </p:grpSpPr>
        <p:sp>
          <p:nvSpPr>
            <p:cNvPr id="5" name="TextBox 4">
              <a:extLst>
                <a:ext uri="{FF2B5EF4-FFF2-40B4-BE49-F238E27FC236}">
                  <a16:creationId xmlns:a16="http://schemas.microsoft.com/office/drawing/2014/main" id="{56D199A9-4771-DB70-A479-C761CFF0AD61}"/>
                </a:ext>
              </a:extLst>
            </p:cNvPr>
            <p:cNvSpPr txBox="1"/>
            <p:nvPr/>
          </p:nvSpPr>
          <p:spPr>
            <a:xfrm>
              <a:off x="994439" y="5189079"/>
              <a:ext cx="2189162" cy="923330"/>
            </a:xfrm>
            <a:prstGeom prst="rect">
              <a:avLst/>
            </a:prstGeom>
            <a:noFill/>
          </p:spPr>
          <p:txBody>
            <a:bodyPr wrap="square" rtlCol="0">
              <a:spAutoFit/>
            </a:bodyPr>
            <a:lstStyle/>
            <a:p>
              <a:pPr algn="ctr"/>
              <a:r>
                <a:rPr lang="en-GB" i="0" dirty="0" err="1">
                  <a:solidFill>
                    <a:srgbClr val="4D4D4D"/>
                  </a:solidFill>
                  <a:effectLst/>
                  <a:latin typeface="Times New Roman" panose="02020603050405020304" pitchFamily="18" charset="0"/>
                  <a:cs typeface="Times New Roman" panose="02020603050405020304" pitchFamily="18" charset="0"/>
                </a:rPr>
                <a:t>Dr.</a:t>
              </a:r>
              <a:r>
                <a:rPr lang="en-GB" i="0" dirty="0">
                  <a:solidFill>
                    <a:srgbClr val="4D4D4D"/>
                  </a:solidFill>
                  <a:effectLst/>
                  <a:latin typeface="Times New Roman" panose="02020603050405020304" pitchFamily="18" charset="0"/>
                  <a:cs typeface="Times New Roman" panose="02020603050405020304" pitchFamily="18" charset="0"/>
                </a:rPr>
                <a:t> </a:t>
              </a:r>
              <a:r>
                <a:rPr lang="en-GB" i="0" dirty="0" err="1">
                  <a:solidFill>
                    <a:srgbClr val="4D4D4D"/>
                  </a:solidFill>
                  <a:effectLst/>
                  <a:latin typeface="Times New Roman" panose="02020603050405020304" pitchFamily="18" charset="0"/>
                  <a:cs typeface="Times New Roman" panose="02020603050405020304" pitchFamily="18" charset="0"/>
                </a:rPr>
                <a:t>Ögr</a:t>
              </a:r>
              <a:r>
                <a:rPr lang="en-GB" i="0" dirty="0">
                  <a:solidFill>
                    <a:srgbClr val="4D4D4D"/>
                  </a:solidFill>
                  <a:effectLst/>
                  <a:latin typeface="Times New Roman" panose="02020603050405020304" pitchFamily="18" charset="0"/>
                  <a:cs typeface="Times New Roman" panose="02020603050405020304" pitchFamily="18" charset="0"/>
                </a:rPr>
                <a:t>. </a:t>
              </a:r>
              <a:r>
                <a:rPr lang="en-GB" i="0" dirty="0" err="1">
                  <a:solidFill>
                    <a:srgbClr val="4D4D4D"/>
                  </a:solidFill>
                  <a:effectLst/>
                  <a:latin typeface="Times New Roman" panose="02020603050405020304" pitchFamily="18" charset="0"/>
                  <a:cs typeface="Times New Roman" panose="02020603050405020304" pitchFamily="18" charset="0"/>
                </a:rPr>
                <a:t>Üyesi</a:t>
              </a:r>
              <a:r>
                <a:rPr lang="en-GB" i="0" dirty="0">
                  <a:solidFill>
                    <a:srgbClr val="4D4D4D"/>
                  </a:solidFill>
                  <a:effectLst/>
                  <a:latin typeface="Times New Roman" panose="02020603050405020304" pitchFamily="18" charset="0"/>
                  <a:cs typeface="Times New Roman" panose="02020603050405020304" pitchFamily="18" charset="0"/>
                </a:rPr>
                <a:t> MUHAMMED ERDEM İSENKUL</a:t>
              </a:r>
            </a:p>
          </p:txBody>
        </p:sp>
        <p:pic>
          <p:nvPicPr>
            <p:cNvPr id="6" name="Picture Placeholder 18" descr="A person smiling for the camera&#10;&#10;Description automatically generated with low confidence">
              <a:extLst>
                <a:ext uri="{FF2B5EF4-FFF2-40B4-BE49-F238E27FC236}">
                  <a16:creationId xmlns:a16="http://schemas.microsoft.com/office/drawing/2014/main" id="{C95FAE09-7591-A062-BCC0-1EA57DCD885C}"/>
                </a:ext>
              </a:extLst>
            </p:cNvPr>
            <p:cNvPicPr>
              <a:picLocks noChangeAspect="1"/>
            </p:cNvPicPr>
            <p:nvPr/>
          </p:nvPicPr>
          <p:blipFill>
            <a:blip r:embed="rId3">
              <a:extLst>
                <a:ext uri="{28A0092B-C50C-407E-A947-70E740481C1C}">
                  <a14:useLocalDpi xmlns:a14="http://schemas.microsoft.com/office/drawing/2010/main" val="0"/>
                </a:ext>
              </a:extLst>
            </a:blip>
            <a:srcRect t="36" b="36"/>
            <a:stretch>
              <a:fillRect/>
            </a:stretch>
          </p:blipFill>
          <p:spPr>
            <a:xfrm>
              <a:off x="955769" y="2445876"/>
              <a:ext cx="2189162" cy="2187575"/>
            </a:xfrm>
            <a:prstGeom prst="flowChartConnector">
              <a:avLst/>
            </a:prstGeom>
          </p:spPr>
        </p:pic>
        <p:sp>
          <p:nvSpPr>
            <p:cNvPr id="11" name="TextBox 10">
              <a:extLst>
                <a:ext uri="{FF2B5EF4-FFF2-40B4-BE49-F238E27FC236}">
                  <a16:creationId xmlns:a16="http://schemas.microsoft.com/office/drawing/2014/main" id="{27DDBAB6-2E80-22DF-1817-FC733C5E49C4}"/>
                </a:ext>
              </a:extLst>
            </p:cNvPr>
            <p:cNvSpPr txBox="1"/>
            <p:nvPr/>
          </p:nvSpPr>
          <p:spPr>
            <a:xfrm>
              <a:off x="994439" y="4711210"/>
              <a:ext cx="2189162" cy="400110"/>
            </a:xfrm>
            <a:prstGeom prst="rect">
              <a:avLst/>
            </a:prstGeom>
            <a:noFill/>
          </p:spPr>
          <p:txBody>
            <a:bodyPr wrap="square" rtlCol="0">
              <a:spAutoFit/>
            </a:bodyPr>
            <a:lstStyle/>
            <a:p>
              <a:pPr algn="ctr"/>
              <a:r>
                <a:rPr lang="tr-TR" sz="2000" b="1" i="0" dirty="0">
                  <a:solidFill>
                    <a:srgbClr val="4D4D4D"/>
                  </a:solidFill>
                  <a:effectLst/>
                  <a:latin typeface="Times New Roman" panose="02020603050405020304" pitchFamily="18" charset="0"/>
                  <a:cs typeface="Times New Roman" panose="02020603050405020304" pitchFamily="18" charset="0"/>
                </a:rPr>
                <a:t>Jüri 1 </a:t>
              </a:r>
              <a:r>
                <a:rPr lang="en-GB" sz="2000" b="1" i="0" dirty="0">
                  <a:solidFill>
                    <a:srgbClr val="4D4D4D"/>
                  </a:solidFill>
                  <a:effectLst/>
                  <a:latin typeface="Times New Roman" panose="02020603050405020304" pitchFamily="18" charset="0"/>
                  <a:cs typeface="Times New Roman" panose="02020603050405020304" pitchFamily="18" charset="0"/>
                </a:rPr>
                <a:t>(</a:t>
              </a:r>
              <a:r>
                <a:rPr lang="en-GB" sz="2000" b="1" i="0" dirty="0" err="1">
                  <a:solidFill>
                    <a:srgbClr val="4D4D4D"/>
                  </a:solidFill>
                  <a:effectLst/>
                  <a:latin typeface="Times New Roman" panose="02020603050405020304" pitchFamily="18" charset="0"/>
                  <a:cs typeface="Times New Roman" panose="02020603050405020304" pitchFamily="18" charset="0"/>
                </a:rPr>
                <a:t>Danışman</a:t>
              </a:r>
              <a:r>
                <a:rPr lang="en-GB" sz="2000" b="1" i="0" dirty="0">
                  <a:solidFill>
                    <a:srgbClr val="4D4D4D"/>
                  </a:solidFill>
                  <a:effectLst/>
                  <a:latin typeface="Times New Roman" panose="02020603050405020304" pitchFamily="18" charset="0"/>
                  <a:cs typeface="Times New Roman" panose="02020603050405020304" pitchFamily="18" charset="0"/>
                </a:rPr>
                <a:t>)</a:t>
              </a:r>
            </a:p>
          </p:txBody>
        </p:sp>
      </p:grpSp>
      <p:grpSp>
        <p:nvGrpSpPr>
          <p:cNvPr id="16" name="Group 15">
            <a:extLst>
              <a:ext uri="{FF2B5EF4-FFF2-40B4-BE49-F238E27FC236}">
                <a16:creationId xmlns:a16="http://schemas.microsoft.com/office/drawing/2014/main" id="{9AD5B764-3EC6-489A-C5EB-1611393CBEC3}"/>
              </a:ext>
            </a:extLst>
          </p:cNvPr>
          <p:cNvGrpSpPr/>
          <p:nvPr/>
        </p:nvGrpSpPr>
        <p:grpSpPr>
          <a:xfrm>
            <a:off x="4976797" y="2444289"/>
            <a:ext cx="2238406" cy="3391121"/>
            <a:chOff x="4203293" y="2444289"/>
            <a:chExt cx="2238406" cy="3391121"/>
          </a:xfrm>
        </p:grpSpPr>
        <p:sp>
          <p:nvSpPr>
            <p:cNvPr id="7" name="TextBox 6">
              <a:extLst>
                <a:ext uri="{FF2B5EF4-FFF2-40B4-BE49-F238E27FC236}">
                  <a16:creationId xmlns:a16="http://schemas.microsoft.com/office/drawing/2014/main" id="{EC07B9BB-2366-237F-5570-F5B93E56A9F4}"/>
                </a:ext>
              </a:extLst>
            </p:cNvPr>
            <p:cNvSpPr txBox="1"/>
            <p:nvPr/>
          </p:nvSpPr>
          <p:spPr>
            <a:xfrm>
              <a:off x="4937045" y="4744093"/>
              <a:ext cx="832279" cy="400110"/>
            </a:xfrm>
            <a:prstGeom prst="rect">
              <a:avLst/>
            </a:prstGeom>
            <a:noFill/>
          </p:spPr>
          <p:txBody>
            <a:bodyPr wrap="none" rtlCol="0">
              <a:spAutoFit/>
            </a:bodyPr>
            <a:lstStyle/>
            <a:p>
              <a:pPr algn="ctr"/>
              <a:r>
                <a:rPr lang="en-US" sz="2000" b="1" dirty="0">
                  <a:solidFill>
                    <a:srgbClr val="4D4D4D"/>
                  </a:solidFill>
                  <a:latin typeface="Times New Roman" panose="02020603050405020304" pitchFamily="18" charset="0"/>
                  <a:cs typeface="Times New Roman" panose="02020603050405020304" pitchFamily="18" charset="0"/>
                </a:rPr>
                <a:t>J</a:t>
              </a:r>
              <a:r>
                <a:rPr lang="tr-TR" sz="2000" b="1" dirty="0" err="1">
                  <a:solidFill>
                    <a:srgbClr val="4D4D4D"/>
                  </a:solidFill>
                  <a:latin typeface="Times New Roman" panose="02020603050405020304" pitchFamily="18" charset="0"/>
                  <a:cs typeface="Times New Roman" panose="02020603050405020304" pitchFamily="18" charset="0"/>
                </a:rPr>
                <a:t>üri</a:t>
              </a:r>
              <a:r>
                <a:rPr lang="tr-TR" sz="2000" b="1" dirty="0">
                  <a:solidFill>
                    <a:srgbClr val="4D4D4D"/>
                  </a:solidFill>
                  <a:latin typeface="Times New Roman" panose="02020603050405020304" pitchFamily="18" charset="0"/>
                  <a:cs typeface="Times New Roman" panose="02020603050405020304" pitchFamily="18" charset="0"/>
                </a:rPr>
                <a:t> 2</a:t>
              </a:r>
              <a:endParaRPr lang="en-US" sz="2000" b="1" dirty="0">
                <a:solidFill>
                  <a:srgbClr val="4D4D4D"/>
                </a:solidFill>
                <a:latin typeface="Times New Roman" panose="02020603050405020304" pitchFamily="18" charset="0"/>
                <a:cs typeface="Times New Roman" panose="02020603050405020304" pitchFamily="18" charset="0"/>
              </a:endParaRPr>
            </a:p>
          </p:txBody>
        </p:sp>
        <p:pic>
          <p:nvPicPr>
            <p:cNvPr id="8" name="Picture Placeholder 20" descr="A person with long hair wearing a necklace&#10;&#10;Description automatically generated with low confidence">
              <a:extLst>
                <a:ext uri="{FF2B5EF4-FFF2-40B4-BE49-F238E27FC236}">
                  <a16:creationId xmlns:a16="http://schemas.microsoft.com/office/drawing/2014/main" id="{9C1AF512-5526-39AA-51C9-A1F378EBB264}"/>
                </a:ext>
              </a:extLst>
            </p:cNvPr>
            <p:cNvPicPr>
              <a:picLocks noChangeAspect="1"/>
            </p:cNvPicPr>
            <p:nvPr/>
          </p:nvPicPr>
          <p:blipFill rotWithShape="1">
            <a:blip r:embed="rId4">
              <a:extLst>
                <a:ext uri="{28A0092B-C50C-407E-A947-70E740481C1C}">
                  <a14:useLocalDpi xmlns:a14="http://schemas.microsoft.com/office/drawing/2010/main" val="0"/>
                </a:ext>
              </a:extLst>
            </a:blip>
            <a:srcRect l="767" t="2400" r="-767" b="17440"/>
            <a:stretch/>
          </p:blipFill>
          <p:spPr>
            <a:xfrm>
              <a:off x="4203293" y="2444289"/>
              <a:ext cx="2187575" cy="2189162"/>
            </a:xfrm>
            <a:prstGeom prst="ellipse">
              <a:avLst/>
            </a:prstGeom>
          </p:spPr>
        </p:pic>
        <p:sp>
          <p:nvSpPr>
            <p:cNvPr id="13" name="TextBox 12">
              <a:extLst>
                <a:ext uri="{FF2B5EF4-FFF2-40B4-BE49-F238E27FC236}">
                  <a16:creationId xmlns:a16="http://schemas.microsoft.com/office/drawing/2014/main" id="{92C73F7D-5A22-D243-B8CD-C552EB296846}"/>
                </a:ext>
              </a:extLst>
            </p:cNvPr>
            <p:cNvSpPr txBox="1"/>
            <p:nvPr/>
          </p:nvSpPr>
          <p:spPr>
            <a:xfrm>
              <a:off x="4252537" y="5189079"/>
              <a:ext cx="2189162" cy="646331"/>
            </a:xfrm>
            <a:prstGeom prst="rect">
              <a:avLst/>
            </a:prstGeom>
            <a:noFill/>
          </p:spPr>
          <p:txBody>
            <a:bodyPr wrap="square" rtlCol="0">
              <a:spAutoFit/>
            </a:bodyPr>
            <a:lstStyle/>
            <a:p>
              <a:pPr algn="ctr"/>
              <a:r>
                <a:rPr lang="en-GB" i="0" dirty="0" err="1">
                  <a:solidFill>
                    <a:srgbClr val="4D4D4D"/>
                  </a:solidFill>
                  <a:effectLst/>
                  <a:latin typeface="Times New Roman" panose="02020603050405020304" pitchFamily="18" charset="0"/>
                  <a:cs typeface="Times New Roman" panose="02020603050405020304" pitchFamily="18" charset="0"/>
                </a:rPr>
                <a:t>Doç</a:t>
              </a:r>
              <a:r>
                <a:rPr lang="en-GB" i="0" dirty="0">
                  <a:solidFill>
                    <a:srgbClr val="4D4D4D"/>
                  </a:solidFill>
                  <a:effectLst/>
                  <a:latin typeface="Times New Roman" panose="02020603050405020304" pitchFamily="18" charset="0"/>
                  <a:cs typeface="Times New Roman" panose="02020603050405020304" pitchFamily="18" charset="0"/>
                </a:rPr>
                <a:t>. </a:t>
              </a:r>
              <a:r>
                <a:rPr lang="en-GB" i="0" dirty="0" err="1">
                  <a:solidFill>
                    <a:srgbClr val="4D4D4D"/>
                  </a:solidFill>
                  <a:effectLst/>
                  <a:latin typeface="Times New Roman" panose="02020603050405020304" pitchFamily="18" charset="0"/>
                  <a:cs typeface="Times New Roman" panose="02020603050405020304" pitchFamily="18" charset="0"/>
                </a:rPr>
                <a:t>Dr.</a:t>
              </a:r>
              <a:r>
                <a:rPr lang="en-GB" i="0" dirty="0">
                  <a:solidFill>
                    <a:srgbClr val="4D4D4D"/>
                  </a:solidFill>
                  <a:effectLst/>
                  <a:latin typeface="Times New Roman" panose="02020603050405020304" pitchFamily="18" charset="0"/>
                  <a:cs typeface="Times New Roman" panose="02020603050405020304" pitchFamily="18" charset="0"/>
                </a:rPr>
                <a:t> PELİN GÖRGEL</a:t>
              </a:r>
            </a:p>
          </p:txBody>
        </p:sp>
      </p:grpSp>
      <p:grpSp>
        <p:nvGrpSpPr>
          <p:cNvPr id="15" name="Group 14">
            <a:extLst>
              <a:ext uri="{FF2B5EF4-FFF2-40B4-BE49-F238E27FC236}">
                <a16:creationId xmlns:a16="http://schemas.microsoft.com/office/drawing/2014/main" id="{55FEEC9C-9E8E-8680-D82E-1E38D62BFA70}"/>
              </a:ext>
            </a:extLst>
          </p:cNvPr>
          <p:cNvGrpSpPr/>
          <p:nvPr/>
        </p:nvGrpSpPr>
        <p:grpSpPr>
          <a:xfrm>
            <a:off x="8466888" y="2444289"/>
            <a:ext cx="2189162" cy="3391121"/>
            <a:chOff x="7712268" y="2444289"/>
            <a:chExt cx="2189162" cy="3391121"/>
          </a:xfrm>
        </p:grpSpPr>
        <p:pic>
          <p:nvPicPr>
            <p:cNvPr id="10" name="Picture Placeholder 23" descr="A person sitting at a desk with a computer&#10;&#10;Description automatically generated with medium confidence">
              <a:extLst>
                <a:ext uri="{FF2B5EF4-FFF2-40B4-BE49-F238E27FC236}">
                  <a16:creationId xmlns:a16="http://schemas.microsoft.com/office/drawing/2014/main" id="{4A337AB2-9510-1B79-56AE-DCBAFD9FA0A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7712268" y="2444289"/>
              <a:ext cx="2189162" cy="2189162"/>
            </a:xfrm>
            <a:prstGeom prst="flowChartConnector">
              <a:avLst/>
            </a:prstGeom>
          </p:spPr>
        </p:pic>
        <p:sp>
          <p:nvSpPr>
            <p:cNvPr id="12" name="TextBox 11">
              <a:extLst>
                <a:ext uri="{FF2B5EF4-FFF2-40B4-BE49-F238E27FC236}">
                  <a16:creationId xmlns:a16="http://schemas.microsoft.com/office/drawing/2014/main" id="{999DEA06-A6C3-89EA-E2F2-1775806F4C77}"/>
                </a:ext>
              </a:extLst>
            </p:cNvPr>
            <p:cNvSpPr txBox="1"/>
            <p:nvPr/>
          </p:nvSpPr>
          <p:spPr>
            <a:xfrm>
              <a:off x="8426777" y="4744093"/>
              <a:ext cx="832279" cy="400110"/>
            </a:xfrm>
            <a:prstGeom prst="rect">
              <a:avLst/>
            </a:prstGeom>
            <a:noFill/>
          </p:spPr>
          <p:txBody>
            <a:bodyPr wrap="none" rtlCol="0">
              <a:spAutoFit/>
            </a:bodyPr>
            <a:lstStyle/>
            <a:p>
              <a:pPr algn="ctr"/>
              <a:r>
                <a:rPr lang="en-US" sz="2000" b="1" dirty="0">
                  <a:solidFill>
                    <a:srgbClr val="4D4D4D"/>
                  </a:solidFill>
                  <a:latin typeface="Times New Roman" panose="02020603050405020304" pitchFamily="18" charset="0"/>
                  <a:cs typeface="Times New Roman" panose="02020603050405020304" pitchFamily="18" charset="0"/>
                </a:rPr>
                <a:t>J</a:t>
              </a:r>
              <a:r>
                <a:rPr lang="tr-TR" sz="2000" b="1" dirty="0" err="1">
                  <a:solidFill>
                    <a:srgbClr val="4D4D4D"/>
                  </a:solidFill>
                  <a:latin typeface="Times New Roman" panose="02020603050405020304" pitchFamily="18" charset="0"/>
                  <a:cs typeface="Times New Roman" panose="02020603050405020304" pitchFamily="18" charset="0"/>
                </a:rPr>
                <a:t>üri</a:t>
              </a:r>
              <a:r>
                <a:rPr lang="tr-TR" sz="2000" b="1" dirty="0">
                  <a:solidFill>
                    <a:srgbClr val="4D4D4D"/>
                  </a:solidFill>
                  <a:latin typeface="Times New Roman" panose="02020603050405020304" pitchFamily="18" charset="0"/>
                  <a:cs typeface="Times New Roman" panose="02020603050405020304" pitchFamily="18" charset="0"/>
                </a:rPr>
                <a:t> 3</a:t>
              </a:r>
              <a:endParaRPr lang="en-US" sz="2000" b="1" dirty="0">
                <a:solidFill>
                  <a:srgbClr val="4D4D4D"/>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D4021BA6-9451-E91E-ABCB-388F4F32F2E0}"/>
                </a:ext>
              </a:extLst>
            </p:cNvPr>
            <p:cNvSpPr txBox="1"/>
            <p:nvPr/>
          </p:nvSpPr>
          <p:spPr>
            <a:xfrm>
              <a:off x="7712268" y="5189079"/>
              <a:ext cx="2189162" cy="646331"/>
            </a:xfrm>
            <a:prstGeom prst="rect">
              <a:avLst/>
            </a:prstGeom>
            <a:noFill/>
          </p:spPr>
          <p:txBody>
            <a:bodyPr wrap="square" rtlCol="0">
              <a:spAutoFit/>
            </a:bodyPr>
            <a:lstStyle/>
            <a:p>
              <a:pPr algn="ctr"/>
              <a:r>
                <a:rPr lang="en-GB" i="0" dirty="0" err="1">
                  <a:solidFill>
                    <a:srgbClr val="4D4D4D"/>
                  </a:solidFill>
                  <a:effectLst/>
                  <a:latin typeface="Times New Roman" panose="02020603050405020304" pitchFamily="18" charset="0"/>
                  <a:cs typeface="Times New Roman" panose="02020603050405020304" pitchFamily="18" charset="0"/>
                </a:rPr>
                <a:t>Dr.</a:t>
              </a:r>
              <a:r>
                <a:rPr lang="en-GB" i="0" dirty="0">
                  <a:solidFill>
                    <a:srgbClr val="4D4D4D"/>
                  </a:solidFill>
                  <a:effectLst/>
                  <a:latin typeface="Times New Roman" panose="02020603050405020304" pitchFamily="18" charset="0"/>
                  <a:cs typeface="Times New Roman" panose="02020603050405020304" pitchFamily="18" charset="0"/>
                </a:rPr>
                <a:t> </a:t>
              </a:r>
              <a:r>
                <a:rPr lang="en-GB" i="0" dirty="0" err="1">
                  <a:solidFill>
                    <a:srgbClr val="4D4D4D"/>
                  </a:solidFill>
                  <a:effectLst/>
                  <a:latin typeface="Times New Roman" panose="02020603050405020304" pitchFamily="18" charset="0"/>
                  <a:cs typeface="Times New Roman" panose="02020603050405020304" pitchFamily="18" charset="0"/>
                </a:rPr>
                <a:t>Ögr</a:t>
              </a:r>
              <a:r>
                <a:rPr lang="en-GB" i="0" dirty="0">
                  <a:solidFill>
                    <a:srgbClr val="4D4D4D"/>
                  </a:solidFill>
                  <a:effectLst/>
                  <a:latin typeface="Times New Roman" panose="02020603050405020304" pitchFamily="18" charset="0"/>
                  <a:cs typeface="Times New Roman" panose="02020603050405020304" pitchFamily="18" charset="0"/>
                </a:rPr>
                <a:t>. </a:t>
              </a:r>
              <a:r>
                <a:rPr lang="en-GB" i="0" dirty="0" err="1">
                  <a:solidFill>
                    <a:srgbClr val="4D4D4D"/>
                  </a:solidFill>
                  <a:effectLst/>
                  <a:latin typeface="Times New Roman" panose="02020603050405020304" pitchFamily="18" charset="0"/>
                  <a:cs typeface="Times New Roman" panose="02020603050405020304" pitchFamily="18" charset="0"/>
                </a:rPr>
                <a:t>Üyesi</a:t>
              </a:r>
              <a:r>
                <a:rPr lang="en-GB" i="0" dirty="0">
                  <a:solidFill>
                    <a:srgbClr val="4D4D4D"/>
                  </a:solidFill>
                  <a:effectLst/>
                  <a:latin typeface="Times New Roman" panose="02020603050405020304" pitchFamily="18" charset="0"/>
                  <a:cs typeface="Times New Roman" panose="02020603050405020304" pitchFamily="18" charset="0"/>
                </a:rPr>
                <a:t> FATİH KELEŞ</a:t>
              </a:r>
            </a:p>
          </p:txBody>
        </p:sp>
      </p:grpSp>
    </p:spTree>
    <p:extLst>
      <p:ext uri="{BB962C8B-B14F-4D97-AF65-F5344CB8AC3E}">
        <p14:creationId xmlns:p14="http://schemas.microsoft.com/office/powerpoint/2010/main" val="1881007195"/>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F97DB30E-9885-FC41-9C1B-92555A9CD48D}"/>
              </a:ext>
            </a:extLst>
          </p:cNvPr>
          <p:cNvSpPr>
            <a:spLocks noGrp="1"/>
          </p:cNvSpPr>
          <p:nvPr>
            <p:ph type="title"/>
          </p:nvPr>
        </p:nvSpPr>
        <p:spPr/>
        <p:txBody>
          <a:bodyPr/>
          <a:lstStyle/>
          <a:p>
            <a:r>
              <a:rPr lang="tr-TR" dirty="0">
                <a:solidFill>
                  <a:srgbClr val="333333"/>
                </a:solidFill>
              </a:rPr>
              <a:t>Problem </a:t>
            </a:r>
            <a:r>
              <a:rPr lang="en-GB" dirty="0">
                <a:solidFill>
                  <a:srgbClr val="333333"/>
                </a:solidFill>
              </a:rPr>
              <a:t>Overview</a:t>
            </a:r>
            <a:endParaRPr lang="tr-TR" dirty="0">
              <a:solidFill>
                <a:srgbClr val="333333"/>
              </a:solidFill>
            </a:endParaRPr>
          </a:p>
        </p:txBody>
      </p:sp>
      <p:sp>
        <p:nvSpPr>
          <p:cNvPr id="5" name="Slayt Numarası Yer Tutucusu 4">
            <a:extLst>
              <a:ext uri="{FF2B5EF4-FFF2-40B4-BE49-F238E27FC236}">
                <a16:creationId xmlns:a16="http://schemas.microsoft.com/office/drawing/2014/main" id="{AF67E35D-4E35-724D-AD75-B99F347B49C9}"/>
              </a:ext>
            </a:extLst>
          </p:cNvPr>
          <p:cNvSpPr>
            <a:spLocks noGrp="1"/>
          </p:cNvSpPr>
          <p:nvPr>
            <p:ph type="sldNum" sz="quarter" idx="12"/>
          </p:nvPr>
        </p:nvSpPr>
        <p:spPr/>
        <p:txBody>
          <a:bodyPr/>
          <a:lstStyle/>
          <a:p>
            <a:fld id="{6D22F896-40B5-4ADD-8801-0D06FADFA095}" type="slidenum">
              <a:rPr lang="en-US" smtClean="0"/>
              <a:pPr/>
              <a:t>3</a:t>
            </a:fld>
            <a:endParaRPr lang="en-US" dirty="0"/>
          </a:p>
        </p:txBody>
      </p:sp>
      <p:pic>
        <p:nvPicPr>
          <p:cNvPr id="6" name="Google Shape;49;p1">
            <a:extLst>
              <a:ext uri="{FF2B5EF4-FFF2-40B4-BE49-F238E27FC236}">
                <a16:creationId xmlns:a16="http://schemas.microsoft.com/office/drawing/2014/main" id="{4C979D3C-107C-9033-8A7E-E489D952D7A2}"/>
              </a:ext>
            </a:extLst>
          </p:cNvPr>
          <p:cNvPicPr preferRelativeResize="0"/>
          <p:nvPr/>
        </p:nvPicPr>
        <p:blipFill>
          <a:blip r:embed="rId3"/>
          <a:srcRect/>
          <a:stretch/>
        </p:blipFill>
        <p:spPr>
          <a:xfrm>
            <a:off x="7072005" y="2814637"/>
            <a:ext cx="5305247" cy="3230097"/>
          </a:xfrm>
          <a:prstGeom prst="rect">
            <a:avLst/>
          </a:prstGeom>
          <a:noFill/>
          <a:ln>
            <a:noFill/>
          </a:ln>
        </p:spPr>
      </p:pic>
      <p:sp>
        <p:nvSpPr>
          <p:cNvPr id="26" name="Unvan 1">
            <a:extLst>
              <a:ext uri="{FF2B5EF4-FFF2-40B4-BE49-F238E27FC236}">
                <a16:creationId xmlns:a16="http://schemas.microsoft.com/office/drawing/2014/main" id="{BEB4BB24-E007-EC48-5E2D-7BDFFD845F6B}"/>
              </a:ext>
            </a:extLst>
          </p:cNvPr>
          <p:cNvSpPr txBox="1">
            <a:spLocks/>
          </p:cNvSpPr>
          <p:nvPr/>
        </p:nvSpPr>
        <p:spPr>
          <a:xfrm>
            <a:off x="0" y="1477078"/>
            <a:ext cx="7817224" cy="536192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Trebuchet MS (Headings)"/>
                <a:ea typeface="+mj-ea"/>
                <a:cs typeface="Trebuchet MS (Headings)"/>
              </a:defRPr>
            </a:lvl1pPr>
          </a:lstStyle>
          <a:p>
            <a:pPr indent="342900" algn="just">
              <a:lnSpc>
                <a:spcPct val="150000"/>
              </a:lnSpc>
            </a:pPr>
            <a:r>
              <a:rPr lang="en-GB" sz="1700" dirty="0">
                <a:solidFill>
                  <a:schemeClr val="bg1"/>
                </a:solidFill>
                <a:latin typeface="Times New Roman" panose="02020603050405020304" pitchFamily="18" charset="0"/>
                <a:cs typeface="+mj-cs"/>
              </a:rPr>
              <a:t>Nowadays, Artificial intelligence technologies becoming more common and with </a:t>
            </a:r>
            <a:r>
              <a:rPr lang="en-GB" sz="1700" dirty="0">
                <a:solidFill>
                  <a:schemeClr val="bg1"/>
                </a:solidFill>
                <a:effectLst/>
                <a:latin typeface="Times New Roman" panose="02020603050405020304" pitchFamily="18" charset="0"/>
                <a:ea typeface="Times New Roman" panose="02020603050405020304" pitchFamily="18" charset="0"/>
                <a:cs typeface="+mj-cs"/>
              </a:rPr>
              <a:t>the spread </a:t>
            </a:r>
            <a:r>
              <a:rPr lang="en-GB" sz="1700" dirty="0">
                <a:solidFill>
                  <a:schemeClr val="bg1"/>
                </a:solidFill>
                <a:latin typeface="Times New Roman" panose="02020603050405020304" pitchFamily="18" charset="0"/>
                <a:cs typeface="+mj-cs"/>
              </a:rPr>
              <a:t>of embedded systems' devices in all sectors of life, the use of the flying car has become an urgent need </a:t>
            </a:r>
            <a:r>
              <a:rPr lang="en-GB" sz="1700" dirty="0">
                <a:solidFill>
                  <a:schemeClr val="bg1"/>
                </a:solidFill>
                <a:effectLst/>
                <a:latin typeface="Times New Roman" panose="02020603050405020304" pitchFamily="18" charset="0"/>
                <a:ea typeface="Times New Roman" panose="02020603050405020304" pitchFamily="18" charset="0"/>
                <a:cs typeface="+mj-cs"/>
              </a:rPr>
              <a:t>in many aspects of life, especially the possibility of achieving the required tasks in </a:t>
            </a:r>
            <a:r>
              <a:rPr lang="tr-TR" sz="1700" dirty="0">
                <a:solidFill>
                  <a:schemeClr val="bg1"/>
                </a:solidFill>
                <a:latin typeface="Times New Roman" panose="02020603050405020304" pitchFamily="18" charset="0"/>
                <a:ea typeface="Times New Roman" panose="02020603050405020304" pitchFamily="18" charset="0"/>
                <a:cs typeface="+mj-cs"/>
              </a:rPr>
              <a:t>a </a:t>
            </a:r>
            <a:r>
              <a:rPr lang="en-GB" sz="1700" dirty="0">
                <a:solidFill>
                  <a:schemeClr val="bg1"/>
                </a:solidFill>
                <a:effectLst/>
                <a:latin typeface="Times New Roman" panose="02020603050405020304" pitchFamily="18" charset="0"/>
                <a:ea typeface="Times New Roman" panose="02020603050405020304" pitchFamily="18" charset="0"/>
                <a:cs typeface="+mj-cs"/>
              </a:rPr>
              <a:t>high speed, a good example of use is the field of ambulance.</a:t>
            </a:r>
          </a:p>
          <a:p>
            <a:pPr indent="342900" algn="just">
              <a:lnSpc>
                <a:spcPct val="150000"/>
              </a:lnSpc>
            </a:pPr>
            <a:r>
              <a:rPr lang="en-GB" sz="1700" dirty="0">
                <a:solidFill>
                  <a:schemeClr val="bg1"/>
                </a:solidFill>
                <a:effectLst/>
                <a:latin typeface="Times New Roman" panose="02020603050405020304" pitchFamily="18" charset="0"/>
                <a:ea typeface="Times New Roman" panose="02020603050405020304" pitchFamily="18" charset="0"/>
                <a:cs typeface="+mj-cs"/>
              </a:rPr>
              <a:t>Within this scope, there is a need to detect objects using a sub-vision camera installed on the flying car to prevent accidents that may be encountered by flying cars. </a:t>
            </a:r>
            <a:r>
              <a:rPr lang="en-GB" sz="1700" dirty="0">
                <a:solidFill>
                  <a:schemeClr val="bg1"/>
                </a:solidFill>
                <a:latin typeface="Times New Roman" panose="02020603050405020304" pitchFamily="18" charset="0"/>
                <a:ea typeface="Times New Roman" panose="02020603050405020304" pitchFamily="18" charset="0"/>
                <a:cs typeface="+mj-cs"/>
              </a:rPr>
              <a:t>It must be checked that there are no people, vehicles or any foreign objects in these areas.</a:t>
            </a:r>
          </a:p>
          <a:p>
            <a:pPr indent="342900" algn="just">
              <a:lnSpc>
                <a:spcPct val="150000"/>
              </a:lnSpc>
            </a:pPr>
            <a:r>
              <a:rPr lang="en-GB" sz="1700" dirty="0">
                <a:solidFill>
                  <a:schemeClr val="bg1"/>
                </a:solidFill>
                <a:effectLst/>
                <a:latin typeface="Times New Roman" panose="02020603050405020304" pitchFamily="18" charset="0"/>
                <a:ea typeface="Times New Roman" panose="02020603050405020304" pitchFamily="18" charset="0"/>
                <a:cs typeface="+mj-cs"/>
              </a:rPr>
              <a:t>In addition, flying cars need a visual landing assistant as they land and take off from areas in the city. This assistant needs to identify the </a:t>
            </a:r>
            <a:r>
              <a:rPr lang="en-GB" sz="1700" b="1" dirty="0" err="1">
                <a:solidFill>
                  <a:srgbClr val="D9AD41"/>
                </a:solidFill>
                <a:effectLst/>
                <a:latin typeface="Times New Roman" panose="02020603050405020304" pitchFamily="18" charset="0"/>
                <a:ea typeface="Times New Roman" panose="02020603050405020304" pitchFamily="18" charset="0"/>
                <a:cs typeface="+mj-cs"/>
              </a:rPr>
              <a:t>Uçan</a:t>
            </a:r>
            <a:r>
              <a:rPr lang="en-GB" sz="1700" b="1" dirty="0">
                <a:solidFill>
                  <a:srgbClr val="D9AD41"/>
                </a:solidFill>
                <a:effectLst/>
                <a:latin typeface="Times New Roman" panose="02020603050405020304" pitchFamily="18" charset="0"/>
                <a:ea typeface="Times New Roman" panose="02020603050405020304" pitchFamily="18" charset="0"/>
                <a:cs typeface="+mj-cs"/>
              </a:rPr>
              <a:t> Araba Park (UAP)</a:t>
            </a:r>
            <a:r>
              <a:rPr lang="ar-SY" sz="1700" b="1" dirty="0">
                <a:solidFill>
                  <a:srgbClr val="D9AD41"/>
                </a:solidFill>
                <a:effectLst/>
                <a:latin typeface="Times New Roman" panose="02020603050405020304" pitchFamily="18" charset="0"/>
                <a:ea typeface="Times New Roman" panose="02020603050405020304" pitchFamily="18" charset="0"/>
                <a:cs typeface="+mj-cs"/>
              </a:rPr>
              <a:t> </a:t>
            </a:r>
            <a:r>
              <a:rPr lang="en-GB" sz="1700" dirty="0">
                <a:solidFill>
                  <a:schemeClr val="bg1"/>
                </a:solidFill>
                <a:effectLst/>
                <a:latin typeface="Times New Roman" panose="02020603050405020304" pitchFamily="18" charset="0"/>
                <a:ea typeface="Times New Roman" panose="02020603050405020304" pitchFamily="18" charset="0"/>
                <a:cs typeface="+mj-cs"/>
              </a:rPr>
              <a:t>and </a:t>
            </a:r>
            <a:r>
              <a:rPr lang="en-GB" sz="1700" b="1" dirty="0" err="1">
                <a:solidFill>
                  <a:srgbClr val="D9AD41"/>
                </a:solidFill>
                <a:latin typeface="Times New Roman" panose="02020603050405020304" pitchFamily="18" charset="0"/>
                <a:cs typeface="+mj-cs"/>
              </a:rPr>
              <a:t>Uçan</a:t>
            </a:r>
            <a:r>
              <a:rPr lang="en-GB" sz="1700" b="1" dirty="0">
                <a:solidFill>
                  <a:srgbClr val="D9AD41"/>
                </a:solidFill>
                <a:latin typeface="Times New Roman" panose="02020603050405020304" pitchFamily="18" charset="0"/>
                <a:cs typeface="+mj-cs"/>
              </a:rPr>
              <a:t> </a:t>
            </a:r>
            <a:r>
              <a:rPr lang="en-GB" sz="1700" b="1" dirty="0" err="1">
                <a:solidFill>
                  <a:srgbClr val="D9AD41"/>
                </a:solidFill>
                <a:latin typeface="Times New Roman" panose="02020603050405020304" pitchFamily="18" charset="0"/>
                <a:cs typeface="+mj-cs"/>
              </a:rPr>
              <a:t>Ambulans</a:t>
            </a:r>
            <a:r>
              <a:rPr lang="en-GB" sz="1700" b="1" dirty="0">
                <a:solidFill>
                  <a:srgbClr val="D9AD41"/>
                </a:solidFill>
                <a:latin typeface="Times New Roman" panose="02020603050405020304" pitchFamily="18" charset="0"/>
                <a:cs typeface="+mj-cs"/>
              </a:rPr>
              <a:t> </a:t>
            </a:r>
            <a:r>
              <a:rPr lang="en-GB" sz="1700" b="1" dirty="0" err="1">
                <a:solidFill>
                  <a:srgbClr val="D9AD41"/>
                </a:solidFill>
                <a:latin typeface="Times New Roman" panose="02020603050405020304" pitchFamily="18" charset="0"/>
                <a:cs typeface="+mj-cs"/>
              </a:rPr>
              <a:t>İniş</a:t>
            </a:r>
            <a:r>
              <a:rPr lang="en-GB" sz="1700" b="1" dirty="0">
                <a:solidFill>
                  <a:srgbClr val="D9AD41"/>
                </a:solidFill>
                <a:latin typeface="Times New Roman" panose="02020603050405020304" pitchFamily="18" charset="0"/>
                <a:cs typeface="+mj-cs"/>
              </a:rPr>
              <a:t> (UAİ)</a:t>
            </a:r>
            <a:r>
              <a:rPr lang="ar-SY" sz="1700" b="1" dirty="0">
                <a:solidFill>
                  <a:srgbClr val="D9AD41"/>
                </a:solidFill>
                <a:latin typeface="Times New Roman" panose="02020603050405020304" pitchFamily="18" charset="0"/>
                <a:cs typeface="+mj-cs"/>
              </a:rPr>
              <a:t> </a:t>
            </a:r>
            <a:r>
              <a:rPr lang="en-GB" sz="1700" dirty="0">
                <a:solidFill>
                  <a:schemeClr val="bg1"/>
                </a:solidFill>
                <a:effectLst/>
                <a:latin typeface="Times New Roman" panose="02020603050405020304" pitchFamily="18" charset="0"/>
                <a:ea typeface="Times New Roman" panose="02020603050405020304" pitchFamily="18" charset="0"/>
                <a:cs typeface="+mj-cs"/>
              </a:rPr>
              <a:t>areas</a:t>
            </a:r>
            <a:r>
              <a:rPr lang="en-GB" sz="1700" dirty="0">
                <a:solidFill>
                  <a:schemeClr val="bg1"/>
                </a:solidFill>
                <a:latin typeface="Times New Roman" panose="02020603050405020304" pitchFamily="18" charset="0"/>
                <a:ea typeface="Times New Roman" panose="02020603050405020304" pitchFamily="18" charset="0"/>
                <a:cs typeface="+mj-cs"/>
              </a:rPr>
              <a:t>. It should also be taken into account that flying cars operate in severe weather conditions (rain and snow).</a:t>
            </a:r>
            <a:endParaRPr lang="en-GB" sz="1700" dirty="0">
              <a:solidFill>
                <a:schemeClr val="bg1"/>
              </a:solidFill>
              <a:effectLst/>
              <a:latin typeface="Times New Roman" panose="02020603050405020304" pitchFamily="18" charset="0"/>
              <a:ea typeface="Times New Roman" panose="02020603050405020304" pitchFamily="18" charset="0"/>
              <a:cs typeface="+mj-cs"/>
            </a:endParaRPr>
          </a:p>
        </p:txBody>
      </p:sp>
    </p:spTree>
    <p:extLst>
      <p:ext uri="{BB962C8B-B14F-4D97-AF65-F5344CB8AC3E}">
        <p14:creationId xmlns:p14="http://schemas.microsoft.com/office/powerpoint/2010/main" val="384741909"/>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 calcmode="lin" valueType="num">
                                      <p:cBhvr additive="base">
                                        <p:cTn id="7"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anim calcmode="lin" valueType="num">
                                      <p:cBhvr additive="base">
                                        <p:cTn id="11" dur="500" fill="hold"/>
                                        <p:tgtEl>
                                          <p:spTgt spid="2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6">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6">
                                            <p:txEl>
                                              <p:pRg st="2" end="2"/>
                                            </p:txEl>
                                          </p:spTgt>
                                        </p:tgtEl>
                                        <p:attrNameLst>
                                          <p:attrName>style.visibility</p:attrName>
                                        </p:attrNameLst>
                                      </p:cBhvr>
                                      <p:to>
                                        <p:strVal val="visible"/>
                                      </p:to>
                                    </p:set>
                                    <p:anim calcmode="lin" valueType="num">
                                      <p:cBhvr additive="base">
                                        <p:cTn id="15" dur="500" fill="hold"/>
                                        <p:tgtEl>
                                          <p:spTgt spid="26">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allAtOnce"/>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F97DB30E-9885-FC41-9C1B-92555A9CD48D}"/>
              </a:ext>
            </a:extLst>
          </p:cNvPr>
          <p:cNvSpPr>
            <a:spLocks noGrp="1"/>
          </p:cNvSpPr>
          <p:nvPr>
            <p:ph type="title"/>
          </p:nvPr>
        </p:nvSpPr>
        <p:spPr>
          <a:xfrm>
            <a:off x="4115650" y="334124"/>
            <a:ext cx="5550864" cy="1080938"/>
          </a:xfrm>
        </p:spPr>
        <p:txBody>
          <a:bodyPr>
            <a:normAutofit/>
          </a:bodyPr>
          <a:lstStyle/>
          <a:p>
            <a:r>
              <a:rPr lang="en-GB" dirty="0">
                <a:solidFill>
                  <a:srgbClr val="333333"/>
                </a:solidFill>
                <a:latin typeface="Times New Roman" panose="02020603050405020304" pitchFamily="18" charset="0"/>
                <a:cs typeface="Times New Roman" panose="02020603050405020304" pitchFamily="18" charset="0"/>
              </a:rPr>
              <a:t>Contribution &amp; Significance</a:t>
            </a:r>
            <a:endParaRPr lang="tr-TR" dirty="0">
              <a:solidFill>
                <a:srgbClr val="333333"/>
              </a:solidFill>
              <a:latin typeface="Times New Roman" panose="02020603050405020304" pitchFamily="18" charset="0"/>
              <a:cs typeface="Times New Roman" panose="02020603050405020304" pitchFamily="18" charset="0"/>
            </a:endParaRPr>
          </a:p>
        </p:txBody>
      </p:sp>
      <p:sp>
        <p:nvSpPr>
          <p:cNvPr id="5" name="Slayt Numarası Yer Tutucusu 4">
            <a:extLst>
              <a:ext uri="{FF2B5EF4-FFF2-40B4-BE49-F238E27FC236}">
                <a16:creationId xmlns:a16="http://schemas.microsoft.com/office/drawing/2014/main" id="{AF67E35D-4E35-724D-AD75-B99F347B49C9}"/>
              </a:ext>
            </a:extLst>
          </p:cNvPr>
          <p:cNvSpPr>
            <a:spLocks noGrp="1"/>
          </p:cNvSpPr>
          <p:nvPr>
            <p:ph type="sldNum" sz="quarter" idx="12"/>
          </p:nvPr>
        </p:nvSpPr>
        <p:spPr/>
        <p:txBody>
          <a:bodyPr/>
          <a:lstStyle/>
          <a:p>
            <a:fld id="{6D22F896-40B5-4ADD-8801-0D06FADFA095}" type="slidenum">
              <a:rPr lang="en-US" smtClean="0">
                <a:solidFill>
                  <a:srgbClr val="D5AA42"/>
                </a:solidFill>
              </a:rPr>
              <a:pPr/>
              <a:t>4</a:t>
            </a:fld>
            <a:endParaRPr lang="en-US" dirty="0">
              <a:solidFill>
                <a:srgbClr val="D5AA42"/>
              </a:solidFill>
            </a:endParaRPr>
          </a:p>
        </p:txBody>
      </p:sp>
      <p:sp>
        <p:nvSpPr>
          <p:cNvPr id="26" name="Unvan 1">
            <a:extLst>
              <a:ext uri="{FF2B5EF4-FFF2-40B4-BE49-F238E27FC236}">
                <a16:creationId xmlns:a16="http://schemas.microsoft.com/office/drawing/2014/main" id="{BEB4BB24-E007-EC48-5E2D-7BDFFD845F6B}"/>
              </a:ext>
            </a:extLst>
          </p:cNvPr>
          <p:cNvSpPr txBox="1">
            <a:spLocks/>
          </p:cNvSpPr>
          <p:nvPr/>
        </p:nvSpPr>
        <p:spPr>
          <a:xfrm>
            <a:off x="327604" y="1744394"/>
            <a:ext cx="7423693" cy="49518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Trebuchet MS (Headings)"/>
                <a:ea typeface="+mj-ea"/>
                <a:cs typeface="Trebuchet MS (Headings)"/>
              </a:defRPr>
            </a:lvl1pPr>
          </a:lstStyle>
          <a:p>
            <a:pPr indent="342900" algn="just">
              <a:lnSpc>
                <a:spcPct val="150000"/>
              </a:lnSpc>
            </a:pPr>
            <a:r>
              <a:rPr lang="en-GB" sz="1800" dirty="0">
                <a:solidFill>
                  <a:schemeClr val="bg1"/>
                </a:solidFill>
                <a:latin typeface="Times New Roman" panose="02020603050405020304" pitchFamily="18" charset="0"/>
                <a:ea typeface="Times New Roman" panose="02020603050405020304" pitchFamily="18" charset="0"/>
                <a:cs typeface="+mj-cs"/>
              </a:rPr>
              <a:t>Since artificial intelligence depends on the accumulation of experience to achieve better results, this project is a puzzle piece that contributes to the formation of an integrated panel.</a:t>
            </a:r>
            <a:endParaRPr lang="ar-SY" sz="1800" dirty="0">
              <a:solidFill>
                <a:schemeClr val="bg1"/>
              </a:solidFill>
              <a:latin typeface="Times New Roman" panose="02020603050405020304" pitchFamily="18" charset="0"/>
              <a:ea typeface="Times New Roman" panose="02020603050405020304" pitchFamily="18" charset="0"/>
              <a:cs typeface="+mj-cs"/>
            </a:endParaRPr>
          </a:p>
          <a:p>
            <a:pPr indent="342900" algn="just">
              <a:lnSpc>
                <a:spcPct val="150000"/>
              </a:lnSpc>
            </a:pPr>
            <a:r>
              <a:rPr lang="en-GB" sz="1800" dirty="0">
                <a:solidFill>
                  <a:schemeClr val="bg1"/>
                </a:solidFill>
                <a:latin typeface="Times New Roman" panose="02020603050405020304" pitchFamily="18" charset="0"/>
                <a:ea typeface="Times New Roman" panose="02020603050405020304" pitchFamily="18" charset="0"/>
                <a:cs typeface="+mj-cs"/>
              </a:rPr>
              <a:t>This project directly addresses the need for improved safety in transportation by providing real-time object detection and capability to make instant decisions.</a:t>
            </a:r>
            <a:endParaRPr lang="ar-SY" sz="1800" dirty="0">
              <a:solidFill>
                <a:schemeClr val="bg1"/>
              </a:solidFill>
              <a:latin typeface="Times New Roman" panose="02020603050405020304" pitchFamily="18" charset="0"/>
              <a:ea typeface="Times New Roman" panose="02020603050405020304" pitchFamily="18" charset="0"/>
              <a:cs typeface="+mj-cs"/>
            </a:endParaRPr>
          </a:p>
          <a:p>
            <a:pPr indent="342900" algn="just">
              <a:lnSpc>
                <a:spcPct val="150000"/>
              </a:lnSpc>
            </a:pPr>
            <a:r>
              <a:rPr lang="en-GB" sz="1800" dirty="0">
                <a:solidFill>
                  <a:schemeClr val="bg1"/>
                </a:solidFill>
                <a:latin typeface="Times New Roman" panose="02020603050405020304" pitchFamily="18" charset="0"/>
                <a:ea typeface="Times New Roman" panose="02020603050405020304" pitchFamily="18" charset="0"/>
                <a:cs typeface="+mj-cs"/>
              </a:rPr>
              <a:t>In this project, a neural network model has been created using deep learning techniques. This NN is able to take the captured video as inputs and process </a:t>
            </a:r>
            <a:r>
              <a:rPr lang="en-GB" sz="1800" dirty="0">
                <a:solidFill>
                  <a:schemeClr val="bg1"/>
                </a:solidFill>
                <a:latin typeface="Times New Roman" panose="02020603050405020304" pitchFamily="18" charset="0"/>
                <a:ea typeface="Times New Roman" panose="02020603050405020304" pitchFamily="18" charset="0"/>
              </a:rPr>
              <a:t>them </a:t>
            </a:r>
            <a:r>
              <a:rPr lang="en-GB" sz="1800" dirty="0">
                <a:solidFill>
                  <a:schemeClr val="bg1"/>
                </a:solidFill>
                <a:latin typeface="Times New Roman" panose="02020603050405020304" pitchFamily="18" charset="0"/>
                <a:ea typeface="Times New Roman" panose="02020603050405020304" pitchFamily="18" charset="0"/>
                <a:cs typeface="+mj-cs"/>
              </a:rPr>
              <a:t>instantly to come up with the desired results.</a:t>
            </a:r>
          </a:p>
        </p:txBody>
      </p:sp>
      <p:pic>
        <p:nvPicPr>
          <p:cNvPr id="3" name="Google Shape;49;p1" descr="A red and white robot hand holding a question mark&#10;&#10;Description automatically generated with low confidence">
            <a:extLst>
              <a:ext uri="{FF2B5EF4-FFF2-40B4-BE49-F238E27FC236}">
                <a16:creationId xmlns:a16="http://schemas.microsoft.com/office/drawing/2014/main" id="{26F10D9F-7190-110E-6354-E68217649B72}"/>
              </a:ext>
            </a:extLst>
          </p:cNvPr>
          <p:cNvPicPr preferRelativeResize="0"/>
          <p:nvPr/>
        </p:nvPicPr>
        <p:blipFill rotWithShape="1">
          <a:blip r:embed="rId3">
            <a:alphaModFix/>
          </a:blip>
          <a:srcRect/>
          <a:stretch/>
        </p:blipFill>
        <p:spPr>
          <a:xfrm>
            <a:off x="8307618" y="1104943"/>
            <a:ext cx="3058205" cy="5753057"/>
          </a:xfrm>
          <a:prstGeom prst="rect">
            <a:avLst/>
          </a:prstGeom>
          <a:noFill/>
          <a:ln>
            <a:noFill/>
          </a:ln>
        </p:spPr>
      </p:pic>
    </p:spTree>
    <p:extLst>
      <p:ext uri="{BB962C8B-B14F-4D97-AF65-F5344CB8AC3E}">
        <p14:creationId xmlns:p14="http://schemas.microsoft.com/office/powerpoint/2010/main" val="2704864690"/>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 calcmode="lin" valueType="num">
                                      <p:cBhvr additive="base">
                                        <p:cTn id="7"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anim calcmode="lin" valueType="num">
                                      <p:cBhvr additive="base">
                                        <p:cTn id="11" dur="500" fill="hold"/>
                                        <p:tgtEl>
                                          <p:spTgt spid="2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6">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6">
                                            <p:txEl>
                                              <p:pRg st="2" end="2"/>
                                            </p:txEl>
                                          </p:spTgt>
                                        </p:tgtEl>
                                        <p:attrNameLst>
                                          <p:attrName>style.visibility</p:attrName>
                                        </p:attrNameLst>
                                      </p:cBhvr>
                                      <p:to>
                                        <p:strVal val="visible"/>
                                      </p:to>
                                    </p:set>
                                    <p:anim calcmode="lin" valueType="num">
                                      <p:cBhvr additive="base">
                                        <p:cTn id="15" dur="500" fill="hold"/>
                                        <p:tgtEl>
                                          <p:spTgt spid="26">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allAtOnce"/>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F97DB30E-9885-FC41-9C1B-92555A9CD48D}"/>
              </a:ext>
            </a:extLst>
          </p:cNvPr>
          <p:cNvSpPr>
            <a:spLocks noGrp="1"/>
          </p:cNvSpPr>
          <p:nvPr>
            <p:ph type="title"/>
          </p:nvPr>
        </p:nvSpPr>
        <p:spPr/>
        <p:txBody>
          <a:bodyPr/>
          <a:lstStyle/>
          <a:p>
            <a:r>
              <a:rPr lang="en-GB" dirty="0">
                <a:solidFill>
                  <a:srgbClr val="333333"/>
                </a:solidFill>
                <a:latin typeface="Times New Roman" panose="02020603050405020304" pitchFamily="18" charset="0"/>
                <a:cs typeface="Times New Roman" panose="02020603050405020304" pitchFamily="18" charset="0"/>
              </a:rPr>
              <a:t>Project Phases</a:t>
            </a:r>
            <a:endParaRPr lang="tr-TR" dirty="0">
              <a:solidFill>
                <a:srgbClr val="333333"/>
              </a:solidFill>
              <a:latin typeface="Times New Roman" panose="02020603050405020304" pitchFamily="18" charset="0"/>
              <a:cs typeface="Times New Roman" panose="02020603050405020304" pitchFamily="18" charset="0"/>
            </a:endParaRPr>
          </a:p>
        </p:txBody>
      </p:sp>
      <p:sp>
        <p:nvSpPr>
          <p:cNvPr id="5" name="Slayt Numarası Yer Tutucusu 4">
            <a:extLst>
              <a:ext uri="{FF2B5EF4-FFF2-40B4-BE49-F238E27FC236}">
                <a16:creationId xmlns:a16="http://schemas.microsoft.com/office/drawing/2014/main" id="{AF67E35D-4E35-724D-AD75-B99F347B49C9}"/>
              </a:ext>
            </a:extLst>
          </p:cNvPr>
          <p:cNvSpPr>
            <a:spLocks noGrp="1"/>
          </p:cNvSpPr>
          <p:nvPr>
            <p:ph type="sldNum" sz="quarter" idx="12"/>
          </p:nvPr>
        </p:nvSpPr>
        <p:spPr/>
        <p:txBody>
          <a:bodyPr/>
          <a:lstStyle/>
          <a:p>
            <a:fld id="{6D22F896-40B5-4ADD-8801-0D06FADFA095}" type="slidenum">
              <a:rPr lang="en-US" smtClean="0">
                <a:solidFill>
                  <a:srgbClr val="D5AA42"/>
                </a:solidFill>
              </a:rPr>
              <a:pPr/>
              <a:t>5</a:t>
            </a:fld>
            <a:endParaRPr lang="en-US" dirty="0">
              <a:solidFill>
                <a:srgbClr val="D5AA42"/>
              </a:solidFill>
            </a:endParaRPr>
          </a:p>
        </p:txBody>
      </p:sp>
      <p:grpSp>
        <p:nvGrpSpPr>
          <p:cNvPr id="7" name="Group 6">
            <a:extLst>
              <a:ext uri="{FF2B5EF4-FFF2-40B4-BE49-F238E27FC236}">
                <a16:creationId xmlns:a16="http://schemas.microsoft.com/office/drawing/2014/main" id="{3CA72E6A-3C70-8413-8EE1-F241AD9E4A01}"/>
              </a:ext>
            </a:extLst>
          </p:cNvPr>
          <p:cNvGrpSpPr/>
          <p:nvPr/>
        </p:nvGrpSpPr>
        <p:grpSpPr>
          <a:xfrm>
            <a:off x="936179" y="2210909"/>
            <a:ext cx="2183611" cy="1269370"/>
            <a:chOff x="4481868" y="691708"/>
            <a:chExt cx="2183611" cy="1269370"/>
          </a:xfrm>
        </p:grpSpPr>
        <p:sp>
          <p:nvSpPr>
            <p:cNvPr id="8" name="TextBox 7">
              <a:extLst>
                <a:ext uri="{FF2B5EF4-FFF2-40B4-BE49-F238E27FC236}">
                  <a16:creationId xmlns:a16="http://schemas.microsoft.com/office/drawing/2014/main" id="{E99EBB93-82CE-7240-F7E0-99DAFC5C3178}"/>
                </a:ext>
              </a:extLst>
            </p:cNvPr>
            <p:cNvSpPr txBox="1"/>
            <p:nvPr/>
          </p:nvSpPr>
          <p:spPr>
            <a:xfrm>
              <a:off x="4750209" y="691708"/>
              <a:ext cx="872355" cy="923330"/>
            </a:xfrm>
            <a:prstGeom prst="rect">
              <a:avLst/>
            </a:prstGeom>
            <a:noFill/>
          </p:spPr>
          <p:txBody>
            <a:bodyPr wrap="none" rtlCol="0">
              <a:spAutoFit/>
            </a:bodyPr>
            <a:lstStyle/>
            <a:p>
              <a:r>
                <a:rPr lang="en-US" sz="5400" dirty="0">
                  <a:gradFill flip="none" rotWithShape="1">
                    <a:gsLst>
                      <a:gs pos="100000">
                        <a:schemeClr val="accent2"/>
                      </a:gs>
                      <a:gs pos="0">
                        <a:schemeClr val="accent1"/>
                      </a:gs>
                    </a:gsLst>
                    <a:lin ang="2700000" scaled="1"/>
                    <a:tileRect/>
                  </a:gradFill>
                  <a:latin typeface="DM Sans" pitchFamily="2" charset="0"/>
                </a:rPr>
                <a:t>01</a:t>
              </a:r>
            </a:p>
          </p:txBody>
        </p:sp>
        <p:sp>
          <p:nvSpPr>
            <p:cNvPr id="9" name="TextBox 8">
              <a:extLst>
                <a:ext uri="{FF2B5EF4-FFF2-40B4-BE49-F238E27FC236}">
                  <a16:creationId xmlns:a16="http://schemas.microsoft.com/office/drawing/2014/main" id="{67D1F3BE-3C98-088F-0BFE-30B7BEC63331}"/>
                </a:ext>
              </a:extLst>
            </p:cNvPr>
            <p:cNvSpPr txBox="1"/>
            <p:nvPr/>
          </p:nvSpPr>
          <p:spPr>
            <a:xfrm>
              <a:off x="4481868" y="1560968"/>
              <a:ext cx="2183611" cy="400110"/>
            </a:xfrm>
            <a:prstGeom prst="rect">
              <a:avLst/>
            </a:prstGeom>
            <a:noFill/>
          </p:spPr>
          <p:txBody>
            <a:bodyPr wrap="none" rtlCol="0">
              <a:spAutoFit/>
            </a:bodyPr>
            <a:lstStyle/>
            <a:p>
              <a:r>
                <a:rPr lang="en-US" sz="2000" b="1" dirty="0">
                  <a:solidFill>
                    <a:schemeClr val="bg1"/>
                  </a:solidFill>
                  <a:latin typeface="Times New Roman" panose="02020603050405020304" pitchFamily="18" charset="0"/>
                  <a:cs typeface="Times New Roman" panose="02020603050405020304" pitchFamily="18" charset="0"/>
                </a:rPr>
                <a:t>Collecting Dataset</a:t>
              </a:r>
            </a:p>
          </p:txBody>
        </p:sp>
      </p:grpSp>
      <p:grpSp>
        <p:nvGrpSpPr>
          <p:cNvPr id="11" name="Group 10">
            <a:extLst>
              <a:ext uri="{FF2B5EF4-FFF2-40B4-BE49-F238E27FC236}">
                <a16:creationId xmlns:a16="http://schemas.microsoft.com/office/drawing/2014/main" id="{B790DC09-A9F2-E539-7312-E6842BBD68E3}"/>
              </a:ext>
            </a:extLst>
          </p:cNvPr>
          <p:cNvGrpSpPr/>
          <p:nvPr/>
        </p:nvGrpSpPr>
        <p:grpSpPr>
          <a:xfrm>
            <a:off x="3874769" y="2232114"/>
            <a:ext cx="2154939" cy="1248165"/>
            <a:chOff x="4534549" y="705776"/>
            <a:chExt cx="1893901" cy="1248165"/>
          </a:xfrm>
        </p:grpSpPr>
        <p:sp>
          <p:nvSpPr>
            <p:cNvPr id="12" name="TextBox 11">
              <a:extLst>
                <a:ext uri="{FF2B5EF4-FFF2-40B4-BE49-F238E27FC236}">
                  <a16:creationId xmlns:a16="http://schemas.microsoft.com/office/drawing/2014/main" id="{A4A1154F-AE55-1F3F-B593-8C5AE7746CE3}"/>
                </a:ext>
              </a:extLst>
            </p:cNvPr>
            <p:cNvSpPr txBox="1"/>
            <p:nvPr/>
          </p:nvSpPr>
          <p:spPr>
            <a:xfrm>
              <a:off x="4951547" y="705776"/>
              <a:ext cx="1059906" cy="923330"/>
            </a:xfrm>
            <a:prstGeom prst="rect">
              <a:avLst/>
            </a:prstGeom>
            <a:noFill/>
          </p:spPr>
          <p:txBody>
            <a:bodyPr wrap="none" rtlCol="0">
              <a:spAutoFit/>
            </a:bodyPr>
            <a:lstStyle/>
            <a:p>
              <a:r>
                <a:rPr lang="tr-TR" sz="5400" dirty="0">
                  <a:gradFill flip="none" rotWithShape="1">
                    <a:gsLst>
                      <a:gs pos="100000">
                        <a:schemeClr val="accent2"/>
                      </a:gs>
                      <a:gs pos="0">
                        <a:schemeClr val="accent1"/>
                      </a:gs>
                    </a:gsLst>
                    <a:lin ang="2700000" scaled="1"/>
                    <a:tileRect/>
                  </a:gradFill>
                  <a:latin typeface="DM Sans" pitchFamily="2" charset="0"/>
                </a:rPr>
                <a:t>02</a:t>
              </a:r>
              <a:endParaRPr lang="en-US" sz="5400" dirty="0">
                <a:gradFill flip="none" rotWithShape="1">
                  <a:gsLst>
                    <a:gs pos="100000">
                      <a:schemeClr val="accent2"/>
                    </a:gs>
                    <a:gs pos="0">
                      <a:schemeClr val="accent1"/>
                    </a:gs>
                  </a:gsLst>
                  <a:lin ang="2700000" scaled="1"/>
                  <a:tileRect/>
                </a:gradFill>
                <a:latin typeface="DM Sans" pitchFamily="2" charset="0"/>
              </a:endParaRPr>
            </a:p>
          </p:txBody>
        </p:sp>
        <p:sp>
          <p:nvSpPr>
            <p:cNvPr id="13" name="TextBox 12">
              <a:extLst>
                <a:ext uri="{FF2B5EF4-FFF2-40B4-BE49-F238E27FC236}">
                  <a16:creationId xmlns:a16="http://schemas.microsoft.com/office/drawing/2014/main" id="{D73B5676-0E3B-8A47-25AE-34E612854C3E}"/>
                </a:ext>
              </a:extLst>
            </p:cNvPr>
            <p:cNvSpPr txBox="1"/>
            <p:nvPr/>
          </p:nvSpPr>
          <p:spPr>
            <a:xfrm>
              <a:off x="4534549" y="1553831"/>
              <a:ext cx="1893901" cy="400110"/>
            </a:xfrm>
            <a:prstGeom prst="rect">
              <a:avLst/>
            </a:prstGeom>
            <a:noFill/>
          </p:spPr>
          <p:txBody>
            <a:bodyPr wrap="square" rtlCol="0">
              <a:spAutoFit/>
            </a:bodyPr>
            <a:lstStyle/>
            <a:p>
              <a:r>
                <a:rPr lang="en-US" sz="2000" b="1" dirty="0">
                  <a:solidFill>
                    <a:schemeClr val="bg1"/>
                  </a:solidFill>
                  <a:latin typeface="Times New Roman" panose="02020603050405020304" pitchFamily="18" charset="0"/>
                  <a:cs typeface="Times New Roman" panose="02020603050405020304" pitchFamily="18" charset="0"/>
                </a:rPr>
                <a:t>Labelling Dataset</a:t>
              </a:r>
            </a:p>
          </p:txBody>
        </p:sp>
      </p:grpSp>
      <p:grpSp>
        <p:nvGrpSpPr>
          <p:cNvPr id="15" name="Group 14">
            <a:extLst>
              <a:ext uri="{FF2B5EF4-FFF2-40B4-BE49-F238E27FC236}">
                <a16:creationId xmlns:a16="http://schemas.microsoft.com/office/drawing/2014/main" id="{A0F38A90-B96A-EC40-147E-39AD71A2EFD9}"/>
              </a:ext>
            </a:extLst>
          </p:cNvPr>
          <p:cNvGrpSpPr/>
          <p:nvPr/>
        </p:nvGrpSpPr>
        <p:grpSpPr>
          <a:xfrm>
            <a:off x="721891" y="4434804"/>
            <a:ext cx="2023503" cy="1275278"/>
            <a:chOff x="4481868" y="685800"/>
            <a:chExt cx="2023503" cy="1275278"/>
          </a:xfrm>
        </p:grpSpPr>
        <p:sp>
          <p:nvSpPr>
            <p:cNvPr id="16" name="TextBox 15">
              <a:extLst>
                <a:ext uri="{FF2B5EF4-FFF2-40B4-BE49-F238E27FC236}">
                  <a16:creationId xmlns:a16="http://schemas.microsoft.com/office/drawing/2014/main" id="{344F2D9B-7773-7ECB-7A20-A162C10FAE89}"/>
                </a:ext>
              </a:extLst>
            </p:cNvPr>
            <p:cNvSpPr txBox="1"/>
            <p:nvPr/>
          </p:nvSpPr>
          <p:spPr>
            <a:xfrm>
              <a:off x="4937086" y="685800"/>
              <a:ext cx="1071127" cy="923330"/>
            </a:xfrm>
            <a:prstGeom prst="rect">
              <a:avLst/>
            </a:prstGeom>
            <a:noFill/>
          </p:spPr>
          <p:txBody>
            <a:bodyPr wrap="none" rtlCol="0">
              <a:spAutoFit/>
            </a:bodyPr>
            <a:lstStyle/>
            <a:p>
              <a:r>
                <a:rPr lang="en-US" sz="5400" dirty="0">
                  <a:gradFill flip="none" rotWithShape="1">
                    <a:gsLst>
                      <a:gs pos="100000">
                        <a:schemeClr val="accent2"/>
                      </a:gs>
                      <a:gs pos="0">
                        <a:schemeClr val="accent1"/>
                      </a:gs>
                    </a:gsLst>
                    <a:lin ang="2700000" scaled="1"/>
                    <a:tileRect/>
                  </a:gradFill>
                  <a:latin typeface="DM Sans" pitchFamily="2" charset="0"/>
                </a:rPr>
                <a:t>0</a:t>
              </a:r>
              <a:r>
                <a:rPr lang="tr-TR" sz="5400" dirty="0">
                  <a:gradFill flip="none" rotWithShape="1">
                    <a:gsLst>
                      <a:gs pos="100000">
                        <a:schemeClr val="accent2"/>
                      </a:gs>
                      <a:gs pos="0">
                        <a:schemeClr val="accent1"/>
                      </a:gs>
                    </a:gsLst>
                    <a:lin ang="2700000" scaled="1"/>
                    <a:tileRect/>
                  </a:gradFill>
                  <a:latin typeface="DM Sans" pitchFamily="2" charset="0"/>
                </a:rPr>
                <a:t>3</a:t>
              </a:r>
              <a:endParaRPr lang="en-US" sz="5400" dirty="0">
                <a:gradFill flip="none" rotWithShape="1">
                  <a:gsLst>
                    <a:gs pos="100000">
                      <a:schemeClr val="accent2"/>
                    </a:gs>
                    <a:gs pos="0">
                      <a:schemeClr val="accent1"/>
                    </a:gs>
                  </a:gsLst>
                  <a:lin ang="2700000" scaled="1"/>
                  <a:tileRect/>
                </a:gradFill>
                <a:latin typeface="DM Sans" pitchFamily="2" charset="0"/>
              </a:endParaRPr>
            </a:p>
          </p:txBody>
        </p:sp>
        <p:sp>
          <p:nvSpPr>
            <p:cNvPr id="17" name="TextBox 16">
              <a:extLst>
                <a:ext uri="{FF2B5EF4-FFF2-40B4-BE49-F238E27FC236}">
                  <a16:creationId xmlns:a16="http://schemas.microsoft.com/office/drawing/2014/main" id="{043378CA-1E53-D174-EC94-8D2EF25FCA4A}"/>
                </a:ext>
              </a:extLst>
            </p:cNvPr>
            <p:cNvSpPr txBox="1"/>
            <p:nvPr/>
          </p:nvSpPr>
          <p:spPr>
            <a:xfrm>
              <a:off x="4481868" y="1560968"/>
              <a:ext cx="2023503" cy="400110"/>
            </a:xfrm>
            <a:prstGeom prst="rect">
              <a:avLst/>
            </a:prstGeom>
            <a:noFill/>
          </p:spPr>
          <p:txBody>
            <a:bodyPr wrap="none" rtlCol="0">
              <a:spAutoFit/>
            </a:bodyPr>
            <a:lstStyle/>
            <a:p>
              <a:r>
                <a:rPr lang="en-US" sz="2000" b="1" dirty="0">
                  <a:solidFill>
                    <a:schemeClr val="bg1"/>
                  </a:solidFill>
                  <a:latin typeface="Times New Roman" panose="02020603050405020304" pitchFamily="18" charset="0"/>
                  <a:cs typeface="Times New Roman" panose="02020603050405020304" pitchFamily="18" charset="0"/>
                </a:rPr>
                <a:t>Training Dataset</a:t>
              </a:r>
            </a:p>
          </p:txBody>
        </p:sp>
      </p:grpSp>
      <p:grpSp>
        <p:nvGrpSpPr>
          <p:cNvPr id="25" name="Group 24">
            <a:extLst>
              <a:ext uri="{FF2B5EF4-FFF2-40B4-BE49-F238E27FC236}">
                <a16:creationId xmlns:a16="http://schemas.microsoft.com/office/drawing/2014/main" id="{3CE171E6-7E41-FAA7-E650-7CD97B0987B5}"/>
              </a:ext>
            </a:extLst>
          </p:cNvPr>
          <p:cNvGrpSpPr/>
          <p:nvPr/>
        </p:nvGrpSpPr>
        <p:grpSpPr>
          <a:xfrm>
            <a:off x="3974129" y="4455530"/>
            <a:ext cx="2203360" cy="1323440"/>
            <a:chOff x="8485540" y="4361614"/>
            <a:chExt cx="2203360" cy="1323440"/>
          </a:xfrm>
        </p:grpSpPr>
        <p:sp>
          <p:nvSpPr>
            <p:cNvPr id="20" name="TextBox 19">
              <a:extLst>
                <a:ext uri="{FF2B5EF4-FFF2-40B4-BE49-F238E27FC236}">
                  <a16:creationId xmlns:a16="http://schemas.microsoft.com/office/drawing/2014/main" id="{8A64D592-82D7-0375-8826-ACA38C08DAB6}"/>
                </a:ext>
              </a:extLst>
            </p:cNvPr>
            <p:cNvSpPr txBox="1"/>
            <p:nvPr/>
          </p:nvSpPr>
          <p:spPr>
            <a:xfrm>
              <a:off x="8852415" y="4361614"/>
              <a:ext cx="1082348" cy="923330"/>
            </a:xfrm>
            <a:prstGeom prst="rect">
              <a:avLst/>
            </a:prstGeom>
            <a:noFill/>
          </p:spPr>
          <p:txBody>
            <a:bodyPr wrap="none" rtlCol="0">
              <a:spAutoFit/>
            </a:bodyPr>
            <a:lstStyle/>
            <a:p>
              <a:r>
                <a:rPr lang="en-US" sz="5400" dirty="0">
                  <a:gradFill flip="none" rotWithShape="1">
                    <a:gsLst>
                      <a:gs pos="100000">
                        <a:schemeClr val="accent2"/>
                      </a:gs>
                      <a:gs pos="0">
                        <a:schemeClr val="accent1"/>
                      </a:gs>
                    </a:gsLst>
                    <a:lin ang="2700000" scaled="1"/>
                    <a:tileRect/>
                  </a:gradFill>
                  <a:latin typeface="DM Sans" pitchFamily="2" charset="0"/>
                </a:rPr>
                <a:t>0</a:t>
              </a:r>
              <a:r>
                <a:rPr lang="tr-TR" sz="5400" dirty="0">
                  <a:gradFill flip="none" rotWithShape="1">
                    <a:gsLst>
                      <a:gs pos="100000">
                        <a:schemeClr val="accent2"/>
                      </a:gs>
                      <a:gs pos="0">
                        <a:schemeClr val="accent1"/>
                      </a:gs>
                    </a:gsLst>
                    <a:lin ang="2700000" scaled="1"/>
                    <a:tileRect/>
                  </a:gradFill>
                  <a:latin typeface="DM Sans" pitchFamily="2" charset="0"/>
                </a:rPr>
                <a:t>4</a:t>
              </a:r>
              <a:endParaRPr lang="en-US" sz="5400" dirty="0">
                <a:gradFill flip="none" rotWithShape="1">
                  <a:gsLst>
                    <a:gs pos="100000">
                      <a:schemeClr val="accent2"/>
                    </a:gs>
                    <a:gs pos="0">
                      <a:schemeClr val="accent1"/>
                    </a:gs>
                  </a:gsLst>
                  <a:lin ang="2700000" scaled="1"/>
                  <a:tileRect/>
                </a:gradFill>
                <a:latin typeface="DM Sans" pitchFamily="2" charset="0"/>
              </a:endParaRPr>
            </a:p>
          </p:txBody>
        </p:sp>
        <p:sp>
          <p:nvSpPr>
            <p:cNvPr id="24" name="TextBox 23">
              <a:extLst>
                <a:ext uri="{FF2B5EF4-FFF2-40B4-BE49-F238E27FC236}">
                  <a16:creationId xmlns:a16="http://schemas.microsoft.com/office/drawing/2014/main" id="{27722FBA-A67B-0AAD-5D2A-713D3DB436AD}"/>
                </a:ext>
              </a:extLst>
            </p:cNvPr>
            <p:cNvSpPr txBox="1"/>
            <p:nvPr/>
          </p:nvSpPr>
          <p:spPr>
            <a:xfrm>
              <a:off x="8485540" y="5284944"/>
              <a:ext cx="2203360" cy="400110"/>
            </a:xfrm>
            <a:prstGeom prst="rect">
              <a:avLst/>
            </a:prstGeom>
            <a:noFill/>
          </p:spPr>
          <p:txBody>
            <a:bodyPr wrap="none" rtlCol="0">
              <a:spAutoFit/>
            </a:bodyPr>
            <a:lstStyle/>
            <a:p>
              <a:r>
                <a:rPr lang="en-US" sz="2000" b="1" dirty="0">
                  <a:solidFill>
                    <a:schemeClr val="bg1"/>
                  </a:solidFill>
                  <a:latin typeface="Times New Roman" panose="02020603050405020304" pitchFamily="18" charset="0"/>
                  <a:cs typeface="Times New Roman" panose="02020603050405020304" pitchFamily="18" charset="0"/>
                </a:rPr>
                <a:t>Validation Dataset</a:t>
              </a:r>
            </a:p>
          </p:txBody>
        </p:sp>
      </p:grpSp>
      <p:pic>
        <p:nvPicPr>
          <p:cNvPr id="4" name="Google Shape;49;p1">
            <a:extLst>
              <a:ext uri="{FF2B5EF4-FFF2-40B4-BE49-F238E27FC236}">
                <a16:creationId xmlns:a16="http://schemas.microsoft.com/office/drawing/2014/main" id="{1DC87198-9B88-89AA-7A57-DC1B86503060}"/>
              </a:ext>
            </a:extLst>
          </p:cNvPr>
          <p:cNvPicPr preferRelativeResize="0"/>
          <p:nvPr/>
        </p:nvPicPr>
        <p:blipFill>
          <a:blip r:embed="rId2">
            <a:extLst>
              <a:ext uri="{BEBA8EAE-BF5A-486C-A8C5-ECC9F3942E4B}">
                <a14:imgProps xmlns:a14="http://schemas.microsoft.com/office/drawing/2010/main">
                  <a14:imgLayer r:embed="rId3">
                    <a14:imgEffect>
                      <a14:backgroundRemoval t="9429" b="99819" l="9467" r="94600">
                        <a14:foregroundMark x1="9667" y1="39529" x2="9467" y2="55938"/>
                        <a14:foregroundMark x1="31733" y1="12058" x2="32800" y2="12058"/>
                        <a14:foregroundMark x1="31867" y1="10063" x2="31867" y2="10063"/>
                        <a14:foregroundMark x1="15867" y1="80961" x2="16533" y2="88123"/>
                        <a14:foregroundMark x1="13267" y1="94651" x2="14733" y2="98821"/>
                        <a14:foregroundMark x1="85667" y1="19220" x2="89333" y2="24207"/>
                        <a14:foregroundMark x1="93333" y1="27380" x2="94600" y2="28105"/>
                        <a14:foregroundMark x1="69800" y1="9519" x2="71667" y2="10517"/>
                        <a14:foregroundMark x1="86067" y1="96374" x2="87333" y2="99275"/>
                        <a14:foregroundMark x1="18400" y1="99819" x2="18400" y2="99819"/>
                        <a14:foregroundMark x1="93733" y1="23209" x2="93733" y2="23209"/>
                        <a14:foregroundMark x1="94067" y1="24207" x2="94067" y2="24207"/>
                        <a14:backgroundMark x1="57800" y1="28468" x2="57800" y2="28468"/>
                        <a14:backgroundMark x1="57400" y1="35449" x2="57400" y2="35449"/>
                      </a14:backgroundRemoval>
                    </a14:imgEffect>
                  </a14:imgLayer>
                </a14:imgProps>
              </a:ext>
            </a:extLst>
          </a:blip>
          <a:srcRect/>
          <a:stretch/>
        </p:blipFill>
        <p:spPr>
          <a:xfrm>
            <a:off x="6177489" y="1744394"/>
            <a:ext cx="6078868" cy="4469993"/>
          </a:xfrm>
          <a:prstGeom prst="rect">
            <a:avLst/>
          </a:prstGeom>
          <a:noFill/>
          <a:ln>
            <a:noFill/>
          </a:ln>
        </p:spPr>
      </p:pic>
    </p:spTree>
    <p:extLst>
      <p:ext uri="{BB962C8B-B14F-4D97-AF65-F5344CB8AC3E}">
        <p14:creationId xmlns:p14="http://schemas.microsoft.com/office/powerpoint/2010/main" val="2133812417"/>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F97DB30E-9885-FC41-9C1B-92555A9CD48D}"/>
              </a:ext>
            </a:extLst>
          </p:cNvPr>
          <p:cNvSpPr>
            <a:spLocks noGrp="1"/>
          </p:cNvSpPr>
          <p:nvPr>
            <p:ph type="title"/>
          </p:nvPr>
        </p:nvSpPr>
        <p:spPr>
          <a:xfrm>
            <a:off x="4115651" y="334124"/>
            <a:ext cx="4901740" cy="1080938"/>
          </a:xfrm>
        </p:spPr>
        <p:txBody>
          <a:bodyPr/>
          <a:lstStyle/>
          <a:p>
            <a:r>
              <a:rPr lang="en-US" sz="3600" b="1" dirty="0">
                <a:solidFill>
                  <a:schemeClr val="bg1"/>
                </a:solidFill>
                <a:latin typeface="Times New Roman" panose="02020603050405020304" pitchFamily="18" charset="0"/>
                <a:cs typeface="Times New Roman" panose="02020603050405020304" pitchFamily="18" charset="0"/>
              </a:rPr>
              <a:t>Collecting Dataset</a:t>
            </a:r>
          </a:p>
        </p:txBody>
      </p:sp>
      <p:sp>
        <p:nvSpPr>
          <p:cNvPr id="5" name="Slayt Numarası Yer Tutucusu 4">
            <a:extLst>
              <a:ext uri="{FF2B5EF4-FFF2-40B4-BE49-F238E27FC236}">
                <a16:creationId xmlns:a16="http://schemas.microsoft.com/office/drawing/2014/main" id="{AF67E35D-4E35-724D-AD75-B99F347B49C9}"/>
              </a:ext>
            </a:extLst>
          </p:cNvPr>
          <p:cNvSpPr>
            <a:spLocks noGrp="1"/>
          </p:cNvSpPr>
          <p:nvPr>
            <p:ph type="sldNum" sz="quarter" idx="12"/>
          </p:nvPr>
        </p:nvSpPr>
        <p:spPr/>
        <p:txBody>
          <a:bodyPr/>
          <a:lstStyle/>
          <a:p>
            <a:fld id="{6D22F896-40B5-4ADD-8801-0D06FADFA095}" type="slidenum">
              <a:rPr lang="en-US" smtClean="0">
                <a:solidFill>
                  <a:srgbClr val="D5AA42"/>
                </a:solidFill>
              </a:rPr>
              <a:pPr/>
              <a:t>6</a:t>
            </a:fld>
            <a:endParaRPr lang="en-US" dirty="0">
              <a:solidFill>
                <a:srgbClr val="D5AA42"/>
              </a:solidFill>
            </a:endParaRPr>
          </a:p>
        </p:txBody>
      </p:sp>
      <p:sp>
        <p:nvSpPr>
          <p:cNvPr id="26" name="Unvan 1">
            <a:extLst>
              <a:ext uri="{FF2B5EF4-FFF2-40B4-BE49-F238E27FC236}">
                <a16:creationId xmlns:a16="http://schemas.microsoft.com/office/drawing/2014/main" id="{BEB4BB24-E007-EC48-5E2D-7BDFFD845F6B}"/>
              </a:ext>
            </a:extLst>
          </p:cNvPr>
          <p:cNvSpPr txBox="1">
            <a:spLocks/>
          </p:cNvSpPr>
          <p:nvPr/>
        </p:nvSpPr>
        <p:spPr>
          <a:xfrm>
            <a:off x="199505" y="2017304"/>
            <a:ext cx="6339585" cy="433361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Trebuchet MS (Headings)"/>
                <a:ea typeface="+mj-ea"/>
                <a:cs typeface="Trebuchet MS (Headings)"/>
              </a:defRPr>
            </a:lvl1pPr>
          </a:lstStyle>
          <a:p>
            <a:pPr indent="342900" algn="just">
              <a:lnSpc>
                <a:spcPct val="150000"/>
              </a:lnSpc>
            </a:pPr>
            <a:r>
              <a:rPr lang="en-GB" sz="2000" dirty="0">
                <a:solidFill>
                  <a:schemeClr val="bg1"/>
                </a:solidFill>
                <a:latin typeface="Times New Roman" panose="02020603050405020304" pitchFamily="18" charset="0"/>
                <a:ea typeface="Times New Roman" panose="02020603050405020304" pitchFamily="18" charset="0"/>
              </a:rPr>
              <a:t>Dataset collection is considered one of the most time-consuming operations in AI projects.</a:t>
            </a:r>
          </a:p>
          <a:p>
            <a:pPr indent="342900" algn="just">
              <a:lnSpc>
                <a:spcPct val="150000"/>
              </a:lnSpc>
            </a:pPr>
            <a:r>
              <a:rPr lang="en-GB" sz="2000" dirty="0">
                <a:solidFill>
                  <a:schemeClr val="bg1"/>
                </a:solidFill>
                <a:latin typeface="Times New Roman" panose="02020603050405020304" pitchFamily="18" charset="0"/>
                <a:ea typeface="Times New Roman" panose="02020603050405020304" pitchFamily="18" charset="0"/>
              </a:rPr>
              <a:t>The process of selecting the type of data set containing (UAP, UAI, Vehicle, and Human) images suitable for the project idea has been started. After collecting data from different sources, we added it to our account on the </a:t>
            </a:r>
            <a:r>
              <a:rPr lang="en-GB" sz="2000" dirty="0" err="1">
                <a:solidFill>
                  <a:schemeClr val="bg1"/>
                </a:solidFill>
                <a:latin typeface="Times New Roman" panose="02020603050405020304" pitchFamily="18" charset="0"/>
                <a:ea typeface="Times New Roman" panose="02020603050405020304" pitchFamily="18" charset="0"/>
              </a:rPr>
              <a:t>RoboFlow</a:t>
            </a:r>
            <a:r>
              <a:rPr lang="en-GB" sz="2000" dirty="0">
                <a:solidFill>
                  <a:schemeClr val="bg1"/>
                </a:solidFill>
                <a:latin typeface="Times New Roman" panose="02020603050405020304" pitchFamily="18" charset="0"/>
                <a:ea typeface="Times New Roman" panose="02020603050405020304" pitchFamily="18" charset="0"/>
              </a:rPr>
              <a:t> platform to use in the next phase.</a:t>
            </a:r>
          </a:p>
        </p:txBody>
      </p:sp>
      <p:pic>
        <p:nvPicPr>
          <p:cNvPr id="3" name="Picture 2">
            <a:extLst>
              <a:ext uri="{FF2B5EF4-FFF2-40B4-BE49-F238E27FC236}">
                <a16:creationId xmlns:a16="http://schemas.microsoft.com/office/drawing/2014/main" id="{E0295252-EA3D-DF55-E0FA-4B46B52F252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352" b="95463" l="10000" r="90667">
                        <a14:foregroundMark x1="27222" y1="10556" x2="35333" y2="7037"/>
                        <a14:foregroundMark x1="35667" y1="4444" x2="45667" y2="9630"/>
                        <a14:foregroundMark x1="41444" y1="5463" x2="48778" y2="11204"/>
                        <a14:foregroundMark x1="53000" y1="86111" x2="55333" y2="88981"/>
                        <a14:foregroundMark x1="32000" y1="90926" x2="33778" y2="94167"/>
                        <a14:foregroundMark x1="22667" y1="95463" x2="24667" y2="95463"/>
                        <a14:foregroundMark x1="15778" y1="71574" x2="15111" y2="69630"/>
                        <a14:foregroundMark x1="11778" y1="62870" x2="11778" y2="60648"/>
                        <a14:foregroundMark x1="13667" y1="58241" x2="14111" y2="56852"/>
                        <a14:foregroundMark x1="19667" y1="64815" x2="19667" y2="64815"/>
                        <a14:foregroundMark x1="90667" y1="43611" x2="90667" y2="43611"/>
                        <a14:foregroundMark x1="45667" y1="50741" x2="45667" y2="50741"/>
                      </a14:backgroundRemoval>
                    </a14:imgEffect>
                  </a14:imgLayer>
                </a14:imgProps>
              </a:ext>
            </a:extLst>
          </a:blip>
          <a:srcRect/>
          <a:stretch/>
        </p:blipFill>
        <p:spPr bwMode="auto">
          <a:xfrm flipH="1">
            <a:off x="7116165" y="1713937"/>
            <a:ext cx="4116960" cy="4940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4482757"/>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 calcmode="lin" valueType="num">
                                      <p:cBhvr additive="base">
                                        <p:cTn id="7"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anim calcmode="lin" valueType="num">
                                      <p:cBhvr additive="base">
                                        <p:cTn id="11" dur="500" fill="hold"/>
                                        <p:tgtEl>
                                          <p:spTgt spid="2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allAtOnce"/>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F97DB30E-9885-FC41-9C1B-92555A9CD48D}"/>
              </a:ext>
            </a:extLst>
          </p:cNvPr>
          <p:cNvSpPr>
            <a:spLocks noGrp="1"/>
          </p:cNvSpPr>
          <p:nvPr>
            <p:ph type="title"/>
          </p:nvPr>
        </p:nvSpPr>
        <p:spPr/>
        <p:txBody>
          <a:bodyPr/>
          <a:lstStyle/>
          <a:p>
            <a:r>
              <a:rPr lang="en-US" sz="3600" b="1" dirty="0">
                <a:solidFill>
                  <a:schemeClr val="bg1"/>
                </a:solidFill>
                <a:latin typeface="Times New Roman" panose="02020603050405020304" pitchFamily="18" charset="0"/>
                <a:cs typeface="Times New Roman" panose="02020603050405020304" pitchFamily="18" charset="0"/>
              </a:rPr>
              <a:t>Collecting Dataset</a:t>
            </a:r>
            <a:endParaRPr lang="tr-TR" dirty="0"/>
          </a:p>
        </p:txBody>
      </p:sp>
      <p:sp>
        <p:nvSpPr>
          <p:cNvPr id="5" name="Slayt Numarası Yer Tutucusu 4">
            <a:extLst>
              <a:ext uri="{FF2B5EF4-FFF2-40B4-BE49-F238E27FC236}">
                <a16:creationId xmlns:a16="http://schemas.microsoft.com/office/drawing/2014/main" id="{AF67E35D-4E35-724D-AD75-B99F347B49C9}"/>
              </a:ext>
            </a:extLst>
          </p:cNvPr>
          <p:cNvSpPr>
            <a:spLocks noGrp="1"/>
          </p:cNvSpPr>
          <p:nvPr>
            <p:ph type="sldNum" sz="quarter" idx="12"/>
          </p:nvPr>
        </p:nvSpPr>
        <p:spPr/>
        <p:txBody>
          <a:bodyPr/>
          <a:lstStyle/>
          <a:p>
            <a:fld id="{6D22F896-40B5-4ADD-8801-0D06FADFA095}" type="slidenum">
              <a:rPr lang="en-US" smtClean="0">
                <a:solidFill>
                  <a:srgbClr val="D5AA42"/>
                </a:solidFill>
              </a:rPr>
              <a:pPr/>
              <a:t>7</a:t>
            </a:fld>
            <a:endParaRPr lang="en-US" dirty="0">
              <a:solidFill>
                <a:srgbClr val="D5AA42"/>
              </a:solidFill>
            </a:endParaRPr>
          </a:p>
        </p:txBody>
      </p:sp>
      <p:pic>
        <p:nvPicPr>
          <p:cNvPr id="27" name="image29.png" descr="Graphical user interface, application, Teams&#10;&#10;Description automatically generated">
            <a:extLst>
              <a:ext uri="{FF2B5EF4-FFF2-40B4-BE49-F238E27FC236}">
                <a16:creationId xmlns:a16="http://schemas.microsoft.com/office/drawing/2014/main" id="{D8C2E8E9-B08B-652A-5A33-9313031EA958}"/>
              </a:ext>
            </a:extLst>
          </p:cNvPr>
          <p:cNvPicPr/>
          <p:nvPr/>
        </p:nvPicPr>
        <p:blipFill>
          <a:blip r:embed="rId3"/>
          <a:srcRect/>
          <a:stretch>
            <a:fillRect/>
          </a:stretch>
        </p:blipFill>
        <p:spPr>
          <a:xfrm>
            <a:off x="1359155" y="1768161"/>
            <a:ext cx="9473689" cy="4620804"/>
          </a:xfrm>
          <a:prstGeom prst="rect">
            <a:avLst/>
          </a:prstGeom>
          <a:ln/>
        </p:spPr>
      </p:pic>
    </p:spTree>
    <p:extLst>
      <p:ext uri="{BB962C8B-B14F-4D97-AF65-F5344CB8AC3E}">
        <p14:creationId xmlns:p14="http://schemas.microsoft.com/office/powerpoint/2010/main" val="387156016"/>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F97DB30E-9885-FC41-9C1B-92555A9CD48D}"/>
              </a:ext>
            </a:extLst>
          </p:cNvPr>
          <p:cNvSpPr>
            <a:spLocks noGrp="1"/>
          </p:cNvSpPr>
          <p:nvPr>
            <p:ph type="title"/>
          </p:nvPr>
        </p:nvSpPr>
        <p:spPr>
          <a:xfrm>
            <a:off x="4115651" y="334124"/>
            <a:ext cx="4901740" cy="1080938"/>
          </a:xfrm>
        </p:spPr>
        <p:txBody>
          <a:bodyPr/>
          <a:lstStyle/>
          <a:p>
            <a:r>
              <a:rPr lang="en-US" sz="3600" b="1" dirty="0">
                <a:solidFill>
                  <a:schemeClr val="bg1"/>
                </a:solidFill>
                <a:latin typeface="Times New Roman" panose="02020603050405020304" pitchFamily="18" charset="0"/>
                <a:cs typeface="Times New Roman" panose="02020603050405020304" pitchFamily="18" charset="0"/>
              </a:rPr>
              <a:t>Labelling Dataset</a:t>
            </a:r>
          </a:p>
        </p:txBody>
      </p:sp>
      <p:sp>
        <p:nvSpPr>
          <p:cNvPr id="5" name="Slayt Numarası Yer Tutucusu 4">
            <a:extLst>
              <a:ext uri="{FF2B5EF4-FFF2-40B4-BE49-F238E27FC236}">
                <a16:creationId xmlns:a16="http://schemas.microsoft.com/office/drawing/2014/main" id="{AF67E35D-4E35-724D-AD75-B99F347B49C9}"/>
              </a:ext>
            </a:extLst>
          </p:cNvPr>
          <p:cNvSpPr>
            <a:spLocks noGrp="1"/>
          </p:cNvSpPr>
          <p:nvPr>
            <p:ph type="sldNum" sz="quarter" idx="12"/>
          </p:nvPr>
        </p:nvSpPr>
        <p:spPr/>
        <p:txBody>
          <a:bodyPr/>
          <a:lstStyle/>
          <a:p>
            <a:fld id="{6D22F896-40B5-4ADD-8801-0D06FADFA095}" type="slidenum">
              <a:rPr lang="en-US" smtClean="0">
                <a:solidFill>
                  <a:srgbClr val="D5AA42"/>
                </a:solidFill>
              </a:rPr>
              <a:pPr/>
              <a:t>8</a:t>
            </a:fld>
            <a:endParaRPr lang="en-US" dirty="0">
              <a:solidFill>
                <a:srgbClr val="D5AA42"/>
              </a:solidFill>
            </a:endParaRPr>
          </a:p>
        </p:txBody>
      </p:sp>
      <p:sp>
        <p:nvSpPr>
          <p:cNvPr id="26" name="Unvan 1">
            <a:extLst>
              <a:ext uri="{FF2B5EF4-FFF2-40B4-BE49-F238E27FC236}">
                <a16:creationId xmlns:a16="http://schemas.microsoft.com/office/drawing/2014/main" id="{BEB4BB24-E007-EC48-5E2D-7BDFFD845F6B}"/>
              </a:ext>
            </a:extLst>
          </p:cNvPr>
          <p:cNvSpPr txBox="1">
            <a:spLocks/>
          </p:cNvSpPr>
          <p:nvPr/>
        </p:nvSpPr>
        <p:spPr>
          <a:xfrm>
            <a:off x="327604" y="1744394"/>
            <a:ext cx="4901741" cy="503873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Trebuchet MS (Headings)"/>
                <a:ea typeface="+mj-ea"/>
                <a:cs typeface="Trebuchet MS (Headings)"/>
              </a:defRPr>
            </a:lvl1pPr>
          </a:lstStyle>
          <a:p>
            <a:pPr indent="342900" algn="just">
              <a:lnSpc>
                <a:spcPct val="150000"/>
              </a:lnSpc>
            </a:pPr>
            <a:r>
              <a:rPr lang="en-GB" sz="1800" dirty="0">
                <a:solidFill>
                  <a:schemeClr val="bg1"/>
                </a:solidFill>
                <a:latin typeface="Times New Roman" panose="02020603050405020304" pitchFamily="18" charset="0"/>
                <a:ea typeface="Times New Roman" panose="02020603050405020304" pitchFamily="18" charset="0"/>
              </a:rPr>
              <a:t>As seen in the images, the labelling process is taken place using the required tools offered by </a:t>
            </a:r>
            <a:r>
              <a:rPr lang="en-GB" sz="1800" dirty="0" err="1">
                <a:solidFill>
                  <a:schemeClr val="bg1"/>
                </a:solidFill>
                <a:latin typeface="Times New Roman" panose="02020603050405020304" pitchFamily="18" charset="0"/>
                <a:ea typeface="Times New Roman" panose="02020603050405020304" pitchFamily="18" charset="0"/>
              </a:rPr>
              <a:t>Roboflow</a:t>
            </a:r>
            <a:r>
              <a:rPr lang="en-GB" sz="1800" dirty="0">
                <a:solidFill>
                  <a:schemeClr val="bg1"/>
                </a:solidFill>
                <a:latin typeface="Times New Roman" panose="02020603050405020304" pitchFamily="18" charset="0"/>
                <a:ea typeface="Times New Roman" panose="02020603050405020304" pitchFamily="18" charset="0"/>
              </a:rPr>
              <a:t> platform for finding the objects in the image and boxing them.</a:t>
            </a:r>
          </a:p>
        </p:txBody>
      </p:sp>
      <p:pic>
        <p:nvPicPr>
          <p:cNvPr id="6" name="image42.png">
            <a:extLst>
              <a:ext uri="{FF2B5EF4-FFF2-40B4-BE49-F238E27FC236}">
                <a16:creationId xmlns:a16="http://schemas.microsoft.com/office/drawing/2014/main" id="{64F2C77A-E26C-337C-A842-7190A8B49951}"/>
              </a:ext>
            </a:extLst>
          </p:cNvPr>
          <p:cNvPicPr/>
          <p:nvPr/>
        </p:nvPicPr>
        <p:blipFill>
          <a:blip r:embed="rId3"/>
          <a:srcRect/>
          <a:stretch>
            <a:fillRect/>
          </a:stretch>
        </p:blipFill>
        <p:spPr>
          <a:xfrm>
            <a:off x="5852160" y="1424913"/>
            <a:ext cx="5958041" cy="5358214"/>
          </a:xfrm>
          <a:prstGeom prst="rect">
            <a:avLst/>
          </a:prstGeom>
          <a:ln/>
        </p:spPr>
      </p:pic>
    </p:spTree>
    <p:extLst>
      <p:ext uri="{BB962C8B-B14F-4D97-AF65-F5344CB8AC3E}">
        <p14:creationId xmlns:p14="http://schemas.microsoft.com/office/powerpoint/2010/main" val="2331919285"/>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 calcmode="lin" valueType="num">
                                      <p:cBhvr additive="base">
                                        <p:cTn id="7"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F97DB30E-9885-FC41-9C1B-92555A9CD48D}"/>
              </a:ext>
            </a:extLst>
          </p:cNvPr>
          <p:cNvSpPr>
            <a:spLocks noGrp="1"/>
          </p:cNvSpPr>
          <p:nvPr>
            <p:ph type="title"/>
          </p:nvPr>
        </p:nvSpPr>
        <p:spPr/>
        <p:txBody>
          <a:bodyPr/>
          <a:lstStyle/>
          <a:p>
            <a:r>
              <a:rPr lang="en-US" sz="3600" b="1" dirty="0">
                <a:solidFill>
                  <a:schemeClr val="bg1"/>
                </a:solidFill>
                <a:latin typeface="DM Sans" pitchFamily="2" charset="0"/>
              </a:rPr>
              <a:t>Labelling Dataset</a:t>
            </a:r>
            <a:endParaRPr lang="tr-TR" dirty="0"/>
          </a:p>
        </p:txBody>
      </p:sp>
      <p:sp>
        <p:nvSpPr>
          <p:cNvPr id="5" name="Slayt Numarası Yer Tutucusu 4">
            <a:extLst>
              <a:ext uri="{FF2B5EF4-FFF2-40B4-BE49-F238E27FC236}">
                <a16:creationId xmlns:a16="http://schemas.microsoft.com/office/drawing/2014/main" id="{AF67E35D-4E35-724D-AD75-B99F347B49C9}"/>
              </a:ext>
            </a:extLst>
          </p:cNvPr>
          <p:cNvSpPr>
            <a:spLocks noGrp="1"/>
          </p:cNvSpPr>
          <p:nvPr>
            <p:ph type="sldNum" sz="quarter" idx="12"/>
          </p:nvPr>
        </p:nvSpPr>
        <p:spPr/>
        <p:txBody>
          <a:bodyPr/>
          <a:lstStyle/>
          <a:p>
            <a:fld id="{6D22F896-40B5-4ADD-8801-0D06FADFA095}" type="slidenum">
              <a:rPr lang="en-US" smtClean="0">
                <a:solidFill>
                  <a:srgbClr val="D5AA42"/>
                </a:solidFill>
              </a:rPr>
              <a:pPr/>
              <a:t>9</a:t>
            </a:fld>
            <a:endParaRPr lang="en-US" dirty="0">
              <a:solidFill>
                <a:srgbClr val="D5AA42"/>
              </a:solidFill>
            </a:endParaRPr>
          </a:p>
        </p:txBody>
      </p:sp>
      <p:pic>
        <p:nvPicPr>
          <p:cNvPr id="10" name="Picture 9">
            <a:extLst>
              <a:ext uri="{FF2B5EF4-FFF2-40B4-BE49-F238E27FC236}">
                <a16:creationId xmlns:a16="http://schemas.microsoft.com/office/drawing/2014/main" id="{611105B5-8C40-329B-1905-E98BDE18D345}"/>
              </a:ext>
            </a:extLst>
          </p:cNvPr>
          <p:cNvPicPr>
            <a:picLocks noChangeAspect="1"/>
          </p:cNvPicPr>
          <p:nvPr/>
        </p:nvPicPr>
        <p:blipFill>
          <a:blip r:embed="rId3"/>
          <a:stretch>
            <a:fillRect/>
          </a:stretch>
        </p:blipFill>
        <p:spPr>
          <a:xfrm>
            <a:off x="6409221" y="1678405"/>
            <a:ext cx="5064493" cy="5179595"/>
          </a:xfrm>
          <a:prstGeom prst="rect">
            <a:avLst/>
          </a:prstGeom>
        </p:spPr>
      </p:pic>
      <p:pic>
        <p:nvPicPr>
          <p:cNvPr id="12" name="Picture 11">
            <a:extLst>
              <a:ext uri="{FF2B5EF4-FFF2-40B4-BE49-F238E27FC236}">
                <a16:creationId xmlns:a16="http://schemas.microsoft.com/office/drawing/2014/main" id="{44F8E9E1-FB45-BE1E-FEAD-B6FFAA8C1998}"/>
              </a:ext>
            </a:extLst>
          </p:cNvPr>
          <p:cNvPicPr>
            <a:picLocks noChangeAspect="1"/>
          </p:cNvPicPr>
          <p:nvPr/>
        </p:nvPicPr>
        <p:blipFill>
          <a:blip r:embed="rId4"/>
          <a:stretch>
            <a:fillRect/>
          </a:stretch>
        </p:blipFill>
        <p:spPr>
          <a:xfrm>
            <a:off x="462844" y="1678404"/>
            <a:ext cx="5319936" cy="5232545"/>
          </a:xfrm>
          <a:prstGeom prst="rect">
            <a:avLst/>
          </a:prstGeom>
        </p:spPr>
      </p:pic>
    </p:spTree>
    <p:extLst>
      <p:ext uri="{BB962C8B-B14F-4D97-AF65-F5344CB8AC3E}">
        <p14:creationId xmlns:p14="http://schemas.microsoft.com/office/powerpoint/2010/main" val="1407445036"/>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5730</TotalTime>
  <Words>678</Words>
  <Application>Microsoft Office PowerPoint</Application>
  <PresentationFormat>Widescreen</PresentationFormat>
  <Paragraphs>86</Paragraphs>
  <Slides>19</Slides>
  <Notes>12</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Bahnschrift</vt:lpstr>
      <vt:lpstr>Calibri</vt:lpstr>
      <vt:lpstr>DM Sans</vt:lpstr>
      <vt:lpstr>Times New Roman</vt:lpstr>
      <vt:lpstr>Trebuchet MS</vt:lpstr>
      <vt:lpstr>Trebuchet MS (Body)</vt:lpstr>
      <vt:lpstr>Trebuchet MS (Headings)</vt:lpstr>
      <vt:lpstr>Berlin</vt:lpstr>
      <vt:lpstr>ULAŞIMDA YAPAY ZEKA</vt:lpstr>
      <vt:lpstr>Jüri Üyeleri</vt:lpstr>
      <vt:lpstr>Problem Overview</vt:lpstr>
      <vt:lpstr>Contribution &amp; Significance</vt:lpstr>
      <vt:lpstr>Project Phases</vt:lpstr>
      <vt:lpstr>Collecting Dataset</vt:lpstr>
      <vt:lpstr>Collecting Dataset</vt:lpstr>
      <vt:lpstr>Labelling Dataset</vt:lpstr>
      <vt:lpstr>Labelling Dataset</vt:lpstr>
      <vt:lpstr>Training Dataset</vt:lpstr>
      <vt:lpstr>Training Dataset</vt:lpstr>
      <vt:lpstr>Training Dataset</vt:lpstr>
      <vt:lpstr>Validation Dataset</vt:lpstr>
      <vt:lpstr>Validation Dataset</vt:lpstr>
      <vt:lpstr>Running video</vt:lpstr>
      <vt:lpstr>Running Video</vt:lpstr>
      <vt:lpstr>Hazırlayanlar</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BİLİŞİM TEKNOLOJİLERİNİN GÜNLÜK YAŞAMDAKİ ÖNEMİ</dc:title>
  <dc:creator>ahmet soyarslan</dc:creator>
  <cp:lastModifiedBy>MUEYYED GARZUDDIN</cp:lastModifiedBy>
  <cp:revision>358</cp:revision>
  <dcterms:created xsi:type="dcterms:W3CDTF">2017-09-18T03:35:03Z</dcterms:created>
  <dcterms:modified xsi:type="dcterms:W3CDTF">2023-07-10T13:57:42Z</dcterms:modified>
</cp:coreProperties>
</file>